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5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34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notesSlides/notesSlide17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diagrams/layout1.xml" ContentType="application/vnd.openxmlformats-officedocument.drawingml.diagramLayout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1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2"/>
    <p:sldMasterId id="2147483886" r:id="rId3"/>
  </p:sldMasterIdLst>
  <p:notesMasterIdLst>
    <p:notesMasterId r:id="rId39"/>
  </p:notesMasterIdLst>
  <p:handoutMasterIdLst>
    <p:handoutMasterId r:id="rId40"/>
  </p:handoutMasterIdLst>
  <p:sldIdLst>
    <p:sldId id="257" r:id="rId4"/>
    <p:sldId id="284" r:id="rId5"/>
    <p:sldId id="263" r:id="rId6"/>
    <p:sldId id="264" r:id="rId7"/>
    <p:sldId id="274" r:id="rId8"/>
    <p:sldId id="275" r:id="rId9"/>
    <p:sldId id="273" r:id="rId10"/>
    <p:sldId id="266" r:id="rId11"/>
    <p:sldId id="283" r:id="rId12"/>
    <p:sldId id="285" r:id="rId13"/>
    <p:sldId id="287" r:id="rId14"/>
    <p:sldId id="286" r:id="rId15"/>
    <p:sldId id="288" r:id="rId16"/>
    <p:sldId id="289" r:id="rId17"/>
    <p:sldId id="291" r:id="rId18"/>
    <p:sldId id="293" r:id="rId19"/>
    <p:sldId id="294" r:id="rId20"/>
    <p:sldId id="295" r:id="rId21"/>
    <p:sldId id="300" r:id="rId22"/>
    <p:sldId id="301" r:id="rId23"/>
    <p:sldId id="302" r:id="rId24"/>
    <p:sldId id="303" r:id="rId25"/>
    <p:sldId id="277" r:id="rId26"/>
    <p:sldId id="268" r:id="rId27"/>
    <p:sldId id="269" r:id="rId28"/>
    <p:sldId id="270" r:id="rId29"/>
    <p:sldId id="271" r:id="rId30"/>
    <p:sldId id="281" r:id="rId31"/>
    <p:sldId id="278" r:id="rId32"/>
    <p:sldId id="279" r:id="rId33"/>
    <p:sldId id="280" r:id="rId34"/>
    <p:sldId id="282" r:id="rId35"/>
    <p:sldId id="267" r:id="rId36"/>
    <p:sldId id="299" r:id="rId37"/>
    <p:sldId id="304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72939" autoAdjust="0"/>
  </p:normalViewPr>
  <p:slideViewPr>
    <p:cSldViewPr snapToGrid="0">
      <p:cViewPr varScale="1">
        <p:scale>
          <a:sx n="66" d="100"/>
          <a:sy n="66" d="100"/>
        </p:scale>
        <p:origin x="-125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452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handoutMaster" Target="handoutMasters/handoutMaster1.xml"/><Relationship Id="rId45" Type="http://schemas.openxmlformats.org/officeDocument/2006/relationships/customXml" Target="../customXml/item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heme" Target="theme/theme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customXml" Target="../customXml/item3.xml"/><Relationship Id="rId20" Type="http://schemas.openxmlformats.org/officeDocument/2006/relationships/slide" Target="slides/slide17.xml"/><Relationship Id="rId41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2AE58BD-BF75-420B-A52F-24E526D0D66F}" type="doc">
      <dgm:prSet loTypeId="urn:microsoft.com/office/officeart/2005/8/layout/hList7#1" loCatId="picture" qsTypeId="urn:microsoft.com/office/officeart/2005/8/quickstyle/simple4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EB45B355-3F9F-40A6-A60D-230199205A4C}">
      <dgm:prSet phldrT="[Text]"/>
      <dgm:spPr/>
      <dgm:t>
        <a:bodyPr/>
        <a:lstStyle/>
        <a:p>
          <a:r>
            <a:rPr lang="ru-RU" b="0" i="0" noProof="0" dirty="0" smtClean="0">
              <a:latin typeface="Corbel"/>
            </a:rPr>
            <a:t>Идея</a:t>
          </a:r>
          <a:endParaRPr lang="ru-RU" b="0" i="0" noProof="0" dirty="0">
            <a:latin typeface="Corbel"/>
          </a:endParaRPr>
        </a:p>
      </dgm:t>
      <dgm:extLst>
        <a:ext uri="{E40237B7-FDA0-4F09-8148-C483321AD2D9}">
          <dgm14:cNvPr xmlns:dgm14="http://schemas.microsoft.com/office/drawing/2010/diagram" id="0" name="" descr="Continuous Picture List" title="SmartArt"/>
        </a:ext>
      </dgm:extLst>
    </dgm:pt>
    <dgm:pt modelId="{954BAF29-B2C1-4B94-B7DB-98E499C9C523}" type="parTrans" cxnId="{FB13076C-5650-49B5-BC65-725E4DA53253}">
      <dgm:prSet/>
      <dgm:spPr/>
      <dgm:t>
        <a:bodyPr/>
        <a:lstStyle/>
        <a:p>
          <a:endParaRPr lang="en-US"/>
        </a:p>
      </dgm:t>
    </dgm:pt>
    <dgm:pt modelId="{7384D436-64F4-4296-969B-28FBC0B2FF1C}" type="sibTrans" cxnId="{FB13076C-5650-49B5-BC65-725E4DA53253}">
      <dgm:prSet/>
      <dgm:spPr/>
      <dgm:t>
        <a:bodyPr/>
        <a:lstStyle/>
        <a:p>
          <a:endParaRPr lang="en-US"/>
        </a:p>
      </dgm:t>
    </dgm:pt>
    <dgm:pt modelId="{C75DE5DA-0571-45E8-92CA-E1B5B2380044}">
      <dgm:prSet phldrT="[Text]"/>
      <dgm:spPr/>
      <dgm:t>
        <a:bodyPr/>
        <a:lstStyle/>
        <a:p>
          <a:endParaRPr lang="ru-RU" noProof="0" dirty="0"/>
        </a:p>
      </dgm:t>
    </dgm:pt>
    <dgm:pt modelId="{A2F28518-0A2C-4535-863B-969FBD17B027}" type="parTrans" cxnId="{CE9A4ED2-B576-4491-9933-C2B080305DBC}">
      <dgm:prSet/>
      <dgm:spPr/>
      <dgm:t>
        <a:bodyPr/>
        <a:lstStyle/>
        <a:p>
          <a:endParaRPr lang="en-US"/>
        </a:p>
      </dgm:t>
    </dgm:pt>
    <dgm:pt modelId="{7D9F6423-6AB8-4022-A59A-33B409811C0C}" type="sibTrans" cxnId="{CE9A4ED2-B576-4491-9933-C2B080305DBC}">
      <dgm:prSet/>
      <dgm:spPr/>
      <dgm:t>
        <a:bodyPr/>
        <a:lstStyle/>
        <a:p>
          <a:endParaRPr lang="en-US"/>
        </a:p>
      </dgm:t>
    </dgm:pt>
    <dgm:pt modelId="{45DA039F-DE64-4380-95FC-A2A90DAC071E}">
      <dgm:prSet phldrT="[Text]"/>
      <dgm:spPr/>
      <dgm:t>
        <a:bodyPr/>
        <a:lstStyle/>
        <a:p>
          <a:r>
            <a:rPr lang="ru-RU" b="0" i="0" noProof="0" dirty="0" smtClean="0">
              <a:latin typeface="Corbel"/>
            </a:rPr>
            <a:t>Разработка</a:t>
          </a:r>
          <a:endParaRPr lang="ru-RU" b="0" i="0" noProof="0" dirty="0">
            <a:latin typeface="Corbel"/>
          </a:endParaRPr>
        </a:p>
      </dgm:t>
    </dgm:pt>
    <dgm:pt modelId="{DC346811-6E6F-4CDA-AE8B-678E3F09AFEA}" type="parTrans" cxnId="{348E3351-276D-49CA-B89B-C0262DFEE1ED}">
      <dgm:prSet/>
      <dgm:spPr/>
      <dgm:t>
        <a:bodyPr/>
        <a:lstStyle/>
        <a:p>
          <a:endParaRPr lang="en-US"/>
        </a:p>
      </dgm:t>
    </dgm:pt>
    <dgm:pt modelId="{A678A0E9-E7A5-4DB8-B0B0-D78685560D95}" type="sibTrans" cxnId="{348E3351-276D-49CA-B89B-C0262DFEE1ED}">
      <dgm:prSet/>
      <dgm:spPr/>
      <dgm:t>
        <a:bodyPr/>
        <a:lstStyle/>
        <a:p>
          <a:endParaRPr lang="en-US"/>
        </a:p>
      </dgm:t>
    </dgm:pt>
    <dgm:pt modelId="{A4F94BB9-BAD7-4A68-A532-4FF9EE4AC0E2}">
      <dgm:prSet phldrT="[Text]"/>
      <dgm:spPr/>
      <dgm:t>
        <a:bodyPr/>
        <a:lstStyle/>
        <a:p>
          <a:endParaRPr lang="ru-RU" noProof="0" dirty="0"/>
        </a:p>
      </dgm:t>
    </dgm:pt>
    <dgm:pt modelId="{B43BB7AD-7830-43C3-A409-AA1D152A9C99}" type="parTrans" cxnId="{21F7DAB3-7052-4AFC-AFB1-9370358A8DA6}">
      <dgm:prSet/>
      <dgm:spPr/>
      <dgm:t>
        <a:bodyPr/>
        <a:lstStyle/>
        <a:p>
          <a:endParaRPr lang="en-US"/>
        </a:p>
      </dgm:t>
    </dgm:pt>
    <dgm:pt modelId="{A8BC2AD4-F4CE-436B-A4CE-703E1CA95650}" type="sibTrans" cxnId="{21F7DAB3-7052-4AFC-AFB1-9370358A8DA6}">
      <dgm:prSet/>
      <dgm:spPr/>
      <dgm:t>
        <a:bodyPr/>
        <a:lstStyle/>
        <a:p>
          <a:endParaRPr lang="en-US"/>
        </a:p>
      </dgm:t>
    </dgm:pt>
    <dgm:pt modelId="{3118A317-60D0-41A4-B2CC-B5D8017C791E}">
      <dgm:prSet phldrT="[Text]"/>
      <dgm:spPr/>
      <dgm:t>
        <a:bodyPr/>
        <a:lstStyle/>
        <a:p>
          <a:r>
            <a:rPr lang="ru-RU" b="0" i="0" noProof="0" dirty="0" smtClean="0">
              <a:latin typeface="Corbel"/>
            </a:rPr>
            <a:t>Проверка</a:t>
          </a:r>
          <a:endParaRPr lang="ru-RU" b="0" i="0" noProof="0" dirty="0">
            <a:latin typeface="Corbel"/>
          </a:endParaRPr>
        </a:p>
      </dgm:t>
      <dgm:extLst>
        <a:ext uri="{E40237B7-FDA0-4F09-8148-C483321AD2D9}">
          <dgm14:cNvPr xmlns:dgm14="http://schemas.microsoft.com/office/drawing/2010/diagram" id="0" name="" title="Sma"/>
        </a:ext>
      </dgm:extLst>
    </dgm:pt>
    <dgm:pt modelId="{3F8F5809-48F8-44B9-BCB7-AE5DD5B0B62B}" type="parTrans" cxnId="{463787E1-FAF6-4E61-8A53-F38513C5611F}">
      <dgm:prSet/>
      <dgm:spPr/>
      <dgm:t>
        <a:bodyPr/>
        <a:lstStyle/>
        <a:p>
          <a:endParaRPr lang="en-US"/>
        </a:p>
      </dgm:t>
    </dgm:pt>
    <dgm:pt modelId="{E7B17F68-7FE7-4110-894E-92BF38DFD7CD}" type="sibTrans" cxnId="{463787E1-FAF6-4E61-8A53-F38513C5611F}">
      <dgm:prSet/>
      <dgm:spPr/>
      <dgm:t>
        <a:bodyPr/>
        <a:lstStyle/>
        <a:p>
          <a:endParaRPr lang="en-US"/>
        </a:p>
      </dgm:t>
    </dgm:pt>
    <dgm:pt modelId="{898D354D-3324-45B8-9F8B-D4B77602A249}">
      <dgm:prSet phldrT="[Text]"/>
      <dgm:spPr/>
      <dgm:t>
        <a:bodyPr/>
        <a:lstStyle/>
        <a:p>
          <a:endParaRPr lang="ru-RU" noProof="0" dirty="0"/>
        </a:p>
      </dgm:t>
    </dgm:pt>
    <dgm:pt modelId="{7E025199-E2D8-4DD4-A9EF-BB372E656202}" type="parTrans" cxnId="{808A7BF3-D80F-4C6D-985F-FAE1D7F56FC3}">
      <dgm:prSet/>
      <dgm:spPr/>
      <dgm:t>
        <a:bodyPr/>
        <a:lstStyle/>
        <a:p>
          <a:endParaRPr lang="en-US"/>
        </a:p>
      </dgm:t>
    </dgm:pt>
    <dgm:pt modelId="{D67B3502-2D7B-46AE-9CAB-26C084B296DB}" type="sibTrans" cxnId="{808A7BF3-D80F-4C6D-985F-FAE1D7F56FC3}">
      <dgm:prSet/>
      <dgm:spPr/>
      <dgm:t>
        <a:bodyPr/>
        <a:lstStyle/>
        <a:p>
          <a:endParaRPr lang="en-US"/>
        </a:p>
      </dgm:t>
    </dgm:pt>
    <dgm:pt modelId="{A9169681-0A54-4CD7-AABD-86F648B30274}">
      <dgm:prSet phldrT="[Text]"/>
      <dgm:spPr/>
      <dgm:t>
        <a:bodyPr/>
        <a:lstStyle/>
        <a:p>
          <a:r>
            <a:rPr lang="ru-RU" b="0" i="0" noProof="0" dirty="0" smtClean="0">
              <a:latin typeface="Corbel"/>
            </a:rPr>
            <a:t>Внедрение</a:t>
          </a:r>
          <a:endParaRPr lang="ru-RU" b="0" i="0" noProof="0" dirty="0">
            <a:latin typeface="Corbel"/>
          </a:endParaRPr>
        </a:p>
      </dgm:t>
    </dgm:pt>
    <dgm:pt modelId="{A8C519D5-3D19-46B8-A032-0629A7E06319}" type="parTrans" cxnId="{1E7FCE68-8C62-4593-A124-5AD079D108D7}">
      <dgm:prSet/>
      <dgm:spPr/>
      <dgm:t>
        <a:bodyPr/>
        <a:lstStyle/>
        <a:p>
          <a:endParaRPr lang="en-US"/>
        </a:p>
      </dgm:t>
    </dgm:pt>
    <dgm:pt modelId="{D98B41B2-9A3F-4C9F-8B26-B13ADDF89ED1}" type="sibTrans" cxnId="{1E7FCE68-8C62-4593-A124-5AD079D108D7}">
      <dgm:prSet/>
      <dgm:spPr/>
      <dgm:t>
        <a:bodyPr/>
        <a:lstStyle/>
        <a:p>
          <a:endParaRPr lang="en-US"/>
        </a:p>
      </dgm:t>
    </dgm:pt>
    <dgm:pt modelId="{3087A22B-339C-487B-8B30-FF18239E7E70}">
      <dgm:prSet phldrT="[Text]"/>
      <dgm:spPr/>
      <dgm:t>
        <a:bodyPr/>
        <a:lstStyle/>
        <a:p>
          <a:endParaRPr lang="ru-RU" noProof="0" dirty="0"/>
        </a:p>
      </dgm:t>
    </dgm:pt>
    <dgm:pt modelId="{AC35DF72-03A1-4AF2-A8DD-0B3AADC5A45F}" type="parTrans" cxnId="{7A169166-7393-4A38-B61C-EAF27577C5BB}">
      <dgm:prSet/>
      <dgm:spPr/>
      <dgm:t>
        <a:bodyPr/>
        <a:lstStyle/>
        <a:p>
          <a:endParaRPr lang="en-US"/>
        </a:p>
      </dgm:t>
    </dgm:pt>
    <dgm:pt modelId="{E7EBFC08-AC1A-4D48-8110-24B133E3166D}" type="sibTrans" cxnId="{7A169166-7393-4A38-B61C-EAF27577C5BB}">
      <dgm:prSet/>
      <dgm:spPr/>
      <dgm:t>
        <a:bodyPr/>
        <a:lstStyle/>
        <a:p>
          <a:endParaRPr lang="en-US"/>
        </a:p>
      </dgm:t>
    </dgm:pt>
    <dgm:pt modelId="{C3F419DB-BC8E-46C9-AA7D-177C8850E015}" type="pres">
      <dgm:prSet presAssocID="{F2AE58BD-BF75-420B-A52F-24E526D0D6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C873829-2C97-4B06-B237-A84F31812EC3}" type="pres">
      <dgm:prSet presAssocID="{F2AE58BD-BF75-420B-A52F-24E526D0D66F}" presName="fgShape" presStyleLbl="fgShp" presStyleIdx="0" presStyleCnt="1"/>
      <dgm:spPr/>
    </dgm:pt>
    <dgm:pt modelId="{2CAC6079-C8B8-4115-B0F0-29F6F727419E}" type="pres">
      <dgm:prSet presAssocID="{F2AE58BD-BF75-420B-A52F-24E526D0D66F}" presName="linComp" presStyleCnt="0"/>
      <dgm:spPr/>
    </dgm:pt>
    <dgm:pt modelId="{A4ECF56B-FF9D-454C-AAA3-F4196FF27654}" type="pres">
      <dgm:prSet presAssocID="{EB45B355-3F9F-40A6-A60D-230199205A4C}" presName="compNode" presStyleCnt="0"/>
      <dgm:spPr/>
    </dgm:pt>
    <dgm:pt modelId="{0271F155-7049-4235-A75E-D93389CE3A32}" type="pres">
      <dgm:prSet presAssocID="{EB45B355-3F9F-40A6-A60D-230199205A4C}" presName="bkgdShape" presStyleLbl="node1" presStyleIdx="0" presStyleCnt="4" custLinFactNeighborX="3412" custLinFactNeighborY="-2333"/>
      <dgm:spPr/>
      <dgm:t>
        <a:bodyPr/>
        <a:lstStyle/>
        <a:p>
          <a:endParaRPr lang="en-US"/>
        </a:p>
      </dgm:t>
    </dgm:pt>
    <dgm:pt modelId="{FDCB611A-EB9B-4EC0-B59F-C3DF4F51BC08}" type="pres">
      <dgm:prSet presAssocID="{EB45B355-3F9F-40A6-A60D-230199205A4C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EC7CF-F8FD-4E2A-8C17-EFD84A604522}" type="pres">
      <dgm:prSet presAssocID="{EB45B355-3F9F-40A6-A60D-230199205A4C}" presName="invisiNode" presStyleLbl="node1" presStyleIdx="0" presStyleCnt="4"/>
      <dgm:spPr/>
    </dgm:pt>
    <dgm:pt modelId="{99CBFD70-023E-417B-8FC0-93B8FBA3B2BE}" type="pres">
      <dgm:prSet presAssocID="{EB45B355-3F9F-40A6-A60D-230199205A4C}" presName="imagNode" presStyleLbl="fgImgPlace1" presStyleIdx="0" presStyleCnt="4" custLinFactNeighborX="-898" custLinFactNeighborY="898"/>
      <dgm:spPr>
        <a:prstGeom prst="ellipse">
          <a:avLst/>
        </a:prstGeom>
        <a:solidFill>
          <a:schemeClr val="bg1"/>
        </a:solidFill>
      </dgm:spPr>
      <dgm:extLst/>
    </dgm:pt>
    <dgm:pt modelId="{72FD5D10-58D6-47AA-83D1-8527E50BA7C9}" type="pres">
      <dgm:prSet presAssocID="{7384D436-64F4-4296-969B-28FBC0B2FF1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753C9DD-D998-4339-A46F-E99A43C2B039}" type="pres">
      <dgm:prSet presAssocID="{45DA039F-DE64-4380-95FC-A2A90DAC071E}" presName="compNode" presStyleCnt="0"/>
      <dgm:spPr/>
    </dgm:pt>
    <dgm:pt modelId="{A36C4B19-1726-4D39-B264-D4D833FE7248}" type="pres">
      <dgm:prSet presAssocID="{45DA039F-DE64-4380-95FC-A2A90DAC071E}" presName="bkgdShape" presStyleLbl="node1" presStyleIdx="1" presStyleCnt="4"/>
      <dgm:spPr/>
      <dgm:t>
        <a:bodyPr/>
        <a:lstStyle/>
        <a:p>
          <a:endParaRPr lang="en-US"/>
        </a:p>
      </dgm:t>
    </dgm:pt>
    <dgm:pt modelId="{4DFFACD3-8132-42D6-A898-F90ECFF87F67}" type="pres">
      <dgm:prSet presAssocID="{45DA039F-DE64-4380-95FC-A2A90DAC071E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76DAE8-C391-472A-8A0B-8944FE464962}" type="pres">
      <dgm:prSet presAssocID="{45DA039F-DE64-4380-95FC-A2A90DAC071E}" presName="invisiNode" presStyleLbl="node1" presStyleIdx="1" presStyleCnt="4"/>
      <dgm:spPr/>
    </dgm:pt>
    <dgm:pt modelId="{727D3A9B-A795-423C-B7A7-1BB6E5658D0C}" type="pres">
      <dgm:prSet presAssocID="{45DA039F-DE64-4380-95FC-A2A90DAC071E}" presName="imagNode" presStyleLbl="fgImgPlace1" presStyleIdx="1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Woman working in lab" title="Sample Picture"/>
        </a:ext>
      </dgm:extLst>
    </dgm:pt>
    <dgm:pt modelId="{9D9CAD32-4AF0-4207-BBC4-36560EEB71F3}" type="pres">
      <dgm:prSet presAssocID="{A678A0E9-E7A5-4DB8-B0B0-D78685560D9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75505A2F-9BA6-4363-8836-148F51C0377B}" type="pres">
      <dgm:prSet presAssocID="{3118A317-60D0-41A4-B2CC-B5D8017C791E}" presName="compNode" presStyleCnt="0"/>
      <dgm:spPr/>
    </dgm:pt>
    <dgm:pt modelId="{D01AE7B9-A41C-42D1-9643-5F9A35A24546}" type="pres">
      <dgm:prSet presAssocID="{3118A317-60D0-41A4-B2CC-B5D8017C791E}" presName="bkgdShape" presStyleLbl="node1" presStyleIdx="2" presStyleCnt="4"/>
      <dgm:spPr/>
      <dgm:t>
        <a:bodyPr/>
        <a:lstStyle/>
        <a:p>
          <a:endParaRPr lang="en-US"/>
        </a:p>
      </dgm:t>
    </dgm:pt>
    <dgm:pt modelId="{DB545290-BA99-4309-873D-82E975F9BA0B}" type="pres">
      <dgm:prSet presAssocID="{3118A317-60D0-41A4-B2CC-B5D8017C791E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7A1AF9-C249-495E-9F6B-1F1257700C79}" type="pres">
      <dgm:prSet presAssocID="{3118A317-60D0-41A4-B2CC-B5D8017C791E}" presName="invisiNode" presStyleLbl="node1" presStyleIdx="2" presStyleCnt="4"/>
      <dgm:spPr/>
    </dgm:pt>
    <dgm:pt modelId="{C5A5A305-2A95-4EC8-8803-E80EEA87BCB7}" type="pres">
      <dgm:prSet presAssocID="{3118A317-60D0-41A4-B2CC-B5D8017C791E}" presName="imagNode" presStyleLbl="fgImgPlace1" presStyleIdx="2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ru-RU"/>
        </a:p>
      </dgm:t>
      <dgm:extLst>
        <a:ext uri="{E40237B7-FDA0-4F09-8148-C483321AD2D9}">
          <dgm14:cNvPr xmlns:dgm14="http://schemas.microsoft.com/office/drawing/2010/diagram" id="0" name="" descr="Man looking through microscope" title="Sample Picture"/>
        </a:ext>
      </dgm:extLst>
    </dgm:pt>
    <dgm:pt modelId="{B16C01C6-9916-4AAA-8170-52FDA7A03B9F}" type="pres">
      <dgm:prSet presAssocID="{E7B17F68-7FE7-4110-894E-92BF38DFD7CD}" presName="sibTrans" presStyleLbl="sibTrans2D1" presStyleIdx="0" presStyleCnt="0"/>
      <dgm:spPr/>
      <dgm:t>
        <a:bodyPr/>
        <a:lstStyle/>
        <a:p>
          <a:endParaRPr lang="en-US"/>
        </a:p>
      </dgm:t>
    </dgm:pt>
    <dgm:pt modelId="{DA4CD541-82E1-4263-9F94-6E262A2680B6}" type="pres">
      <dgm:prSet presAssocID="{A9169681-0A54-4CD7-AABD-86F648B30274}" presName="compNode" presStyleCnt="0"/>
      <dgm:spPr/>
    </dgm:pt>
    <dgm:pt modelId="{C3B6A143-D2E6-4F14-930F-98D097330B45}" type="pres">
      <dgm:prSet presAssocID="{A9169681-0A54-4CD7-AABD-86F648B30274}" presName="bkgdShape" presStyleLbl="node1" presStyleIdx="3" presStyleCnt="4" custLinFactNeighborX="2538" custLinFactNeighborY="-736"/>
      <dgm:spPr/>
      <dgm:t>
        <a:bodyPr/>
        <a:lstStyle/>
        <a:p>
          <a:endParaRPr lang="en-US"/>
        </a:p>
      </dgm:t>
    </dgm:pt>
    <dgm:pt modelId="{27E8D0BE-9FE1-4064-8064-96ED5B9A05CC}" type="pres">
      <dgm:prSet presAssocID="{A9169681-0A54-4CD7-AABD-86F648B30274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C3509F-A169-46C3-9BCA-AB382522ED5E}" type="pres">
      <dgm:prSet presAssocID="{A9169681-0A54-4CD7-AABD-86F648B30274}" presName="invisiNode" presStyleLbl="node1" presStyleIdx="3" presStyleCnt="4"/>
      <dgm:spPr/>
    </dgm:pt>
    <dgm:pt modelId="{889C8930-6E94-49B1-B790-7176F8E99005}" type="pres">
      <dgm:prSet presAssocID="{A9169681-0A54-4CD7-AABD-86F648B30274}" presName="imagNode" presStyleLbl="fgImgPlace1" presStyleIdx="3" presStyleCnt="4" custFlipHor="1" custScaleX="19871" custScaleY="465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  <dgm:t>
        <a:bodyPr/>
        <a:lstStyle/>
        <a:p>
          <a:endParaRPr lang="ru-RU"/>
        </a:p>
      </dgm:t>
      <dgm:extLst/>
    </dgm:pt>
  </dgm:ptLst>
  <dgm:cxnLst>
    <dgm:cxn modelId="{8A3ED370-CE65-4DA5-96A2-A727BC30648F}" type="presOf" srcId="{45DA039F-DE64-4380-95FC-A2A90DAC071E}" destId="{A36C4B19-1726-4D39-B264-D4D833FE7248}" srcOrd="0" destOrd="0" presId="urn:microsoft.com/office/officeart/2005/8/layout/hList7#1"/>
    <dgm:cxn modelId="{CE89270C-B850-456B-8CD9-600D472FB73F}" type="presOf" srcId="{C75DE5DA-0571-45E8-92CA-E1B5B2380044}" destId="{FDCB611A-EB9B-4EC0-B59F-C3DF4F51BC08}" srcOrd="1" destOrd="1" presId="urn:microsoft.com/office/officeart/2005/8/layout/hList7#1"/>
    <dgm:cxn modelId="{7A169166-7393-4A38-B61C-EAF27577C5BB}" srcId="{A9169681-0A54-4CD7-AABD-86F648B30274}" destId="{3087A22B-339C-487B-8B30-FF18239E7E70}" srcOrd="0" destOrd="0" parTransId="{AC35DF72-03A1-4AF2-A8DD-0B3AADC5A45F}" sibTransId="{E7EBFC08-AC1A-4D48-8110-24B133E3166D}"/>
    <dgm:cxn modelId="{562437CE-7B1F-4C0C-81D1-D6028C460026}" type="presOf" srcId="{3118A317-60D0-41A4-B2CC-B5D8017C791E}" destId="{D01AE7B9-A41C-42D1-9643-5F9A35A24546}" srcOrd="0" destOrd="0" presId="urn:microsoft.com/office/officeart/2005/8/layout/hList7#1"/>
    <dgm:cxn modelId="{94EEA242-CA14-45F2-A883-AC918691697A}" type="presOf" srcId="{3087A22B-339C-487B-8B30-FF18239E7E70}" destId="{C3B6A143-D2E6-4F14-930F-98D097330B45}" srcOrd="0" destOrd="1" presId="urn:microsoft.com/office/officeart/2005/8/layout/hList7#1"/>
    <dgm:cxn modelId="{463787E1-FAF6-4E61-8A53-F38513C5611F}" srcId="{F2AE58BD-BF75-420B-A52F-24E526D0D66F}" destId="{3118A317-60D0-41A4-B2CC-B5D8017C791E}" srcOrd="2" destOrd="0" parTransId="{3F8F5809-48F8-44B9-BCB7-AE5DD5B0B62B}" sibTransId="{E7B17F68-7FE7-4110-894E-92BF38DFD7CD}"/>
    <dgm:cxn modelId="{BB3C2F97-7D2D-4AF4-8473-2D684D1C2B58}" type="presOf" srcId="{A4F94BB9-BAD7-4A68-A532-4FF9EE4AC0E2}" destId="{4DFFACD3-8132-42D6-A898-F90ECFF87F67}" srcOrd="1" destOrd="1" presId="urn:microsoft.com/office/officeart/2005/8/layout/hList7#1"/>
    <dgm:cxn modelId="{57DB7FBD-F568-4F97-9234-C61355C58840}" type="presOf" srcId="{F2AE58BD-BF75-420B-A52F-24E526D0D66F}" destId="{C3F419DB-BC8E-46C9-AA7D-177C8850E015}" srcOrd="0" destOrd="0" presId="urn:microsoft.com/office/officeart/2005/8/layout/hList7#1"/>
    <dgm:cxn modelId="{E70C545F-6685-4BC1-9FFF-533A7CD790BB}" type="presOf" srcId="{A678A0E9-E7A5-4DB8-B0B0-D78685560D95}" destId="{9D9CAD32-4AF0-4207-BBC4-36560EEB71F3}" srcOrd="0" destOrd="0" presId="urn:microsoft.com/office/officeart/2005/8/layout/hList7#1"/>
    <dgm:cxn modelId="{3BE7EDFD-EF82-4ACF-99FD-F613AD9412F7}" type="presOf" srcId="{3087A22B-339C-487B-8B30-FF18239E7E70}" destId="{27E8D0BE-9FE1-4064-8064-96ED5B9A05CC}" srcOrd="1" destOrd="1" presId="urn:microsoft.com/office/officeart/2005/8/layout/hList7#1"/>
    <dgm:cxn modelId="{28C0A1B9-E9CB-4E5B-8F1E-EEB64259D3D0}" type="presOf" srcId="{C75DE5DA-0571-45E8-92CA-E1B5B2380044}" destId="{0271F155-7049-4235-A75E-D93389CE3A32}" srcOrd="0" destOrd="1" presId="urn:microsoft.com/office/officeart/2005/8/layout/hList7#1"/>
    <dgm:cxn modelId="{20E4BFB0-7488-4ABB-A9AE-59FC1B2299DE}" type="presOf" srcId="{A4F94BB9-BAD7-4A68-A532-4FF9EE4AC0E2}" destId="{A36C4B19-1726-4D39-B264-D4D833FE7248}" srcOrd="0" destOrd="1" presId="urn:microsoft.com/office/officeart/2005/8/layout/hList7#1"/>
    <dgm:cxn modelId="{FB13076C-5650-49B5-BC65-725E4DA53253}" srcId="{F2AE58BD-BF75-420B-A52F-24E526D0D66F}" destId="{EB45B355-3F9F-40A6-A60D-230199205A4C}" srcOrd="0" destOrd="0" parTransId="{954BAF29-B2C1-4B94-B7DB-98E499C9C523}" sibTransId="{7384D436-64F4-4296-969B-28FBC0B2FF1C}"/>
    <dgm:cxn modelId="{4747313C-EE40-4728-9D5D-70C2077168A1}" type="presOf" srcId="{E7B17F68-7FE7-4110-894E-92BF38DFD7CD}" destId="{B16C01C6-9916-4AAA-8170-52FDA7A03B9F}" srcOrd="0" destOrd="0" presId="urn:microsoft.com/office/officeart/2005/8/layout/hList7#1"/>
    <dgm:cxn modelId="{C2241F91-C217-4C90-B92A-12C51203C75B}" type="presOf" srcId="{EB45B355-3F9F-40A6-A60D-230199205A4C}" destId="{0271F155-7049-4235-A75E-D93389CE3A32}" srcOrd="0" destOrd="0" presId="urn:microsoft.com/office/officeart/2005/8/layout/hList7#1"/>
    <dgm:cxn modelId="{06DCEDFD-F361-4D02-BE0E-E3B7074E222D}" type="presOf" srcId="{45DA039F-DE64-4380-95FC-A2A90DAC071E}" destId="{4DFFACD3-8132-42D6-A898-F90ECFF87F67}" srcOrd="1" destOrd="0" presId="urn:microsoft.com/office/officeart/2005/8/layout/hList7#1"/>
    <dgm:cxn modelId="{21F7DAB3-7052-4AFC-AFB1-9370358A8DA6}" srcId="{45DA039F-DE64-4380-95FC-A2A90DAC071E}" destId="{A4F94BB9-BAD7-4A68-A532-4FF9EE4AC0E2}" srcOrd="0" destOrd="0" parTransId="{B43BB7AD-7830-43C3-A409-AA1D152A9C99}" sibTransId="{A8BC2AD4-F4CE-436B-A4CE-703E1CA95650}"/>
    <dgm:cxn modelId="{808A7BF3-D80F-4C6D-985F-FAE1D7F56FC3}" srcId="{3118A317-60D0-41A4-B2CC-B5D8017C791E}" destId="{898D354D-3324-45B8-9F8B-D4B77602A249}" srcOrd="0" destOrd="0" parTransId="{7E025199-E2D8-4DD4-A9EF-BB372E656202}" sibTransId="{D67B3502-2D7B-46AE-9CAB-26C084B296DB}"/>
    <dgm:cxn modelId="{CE9A4ED2-B576-4491-9933-C2B080305DBC}" srcId="{EB45B355-3F9F-40A6-A60D-230199205A4C}" destId="{C75DE5DA-0571-45E8-92CA-E1B5B2380044}" srcOrd="0" destOrd="0" parTransId="{A2F28518-0A2C-4535-863B-969FBD17B027}" sibTransId="{7D9F6423-6AB8-4022-A59A-33B409811C0C}"/>
    <dgm:cxn modelId="{873CB1DE-CC04-4319-9CAD-4B676D6449FF}" type="presOf" srcId="{A9169681-0A54-4CD7-AABD-86F648B30274}" destId="{27E8D0BE-9FE1-4064-8064-96ED5B9A05CC}" srcOrd="1" destOrd="0" presId="urn:microsoft.com/office/officeart/2005/8/layout/hList7#1"/>
    <dgm:cxn modelId="{E90E9604-EB3C-4D0F-984C-92101647C003}" type="presOf" srcId="{EB45B355-3F9F-40A6-A60D-230199205A4C}" destId="{FDCB611A-EB9B-4EC0-B59F-C3DF4F51BC08}" srcOrd="1" destOrd="0" presId="urn:microsoft.com/office/officeart/2005/8/layout/hList7#1"/>
    <dgm:cxn modelId="{31E4C8C7-43A7-4BEE-9904-9ED36B8FCE03}" type="presOf" srcId="{3118A317-60D0-41A4-B2CC-B5D8017C791E}" destId="{DB545290-BA99-4309-873D-82E975F9BA0B}" srcOrd="1" destOrd="0" presId="urn:microsoft.com/office/officeart/2005/8/layout/hList7#1"/>
    <dgm:cxn modelId="{68B1248D-10EC-4609-9FE0-7788CA1BF7B7}" type="presOf" srcId="{898D354D-3324-45B8-9F8B-D4B77602A249}" destId="{D01AE7B9-A41C-42D1-9643-5F9A35A24546}" srcOrd="0" destOrd="1" presId="urn:microsoft.com/office/officeart/2005/8/layout/hList7#1"/>
    <dgm:cxn modelId="{AA0D4951-4D54-4920-BEC3-B86E9A59D6BD}" type="presOf" srcId="{898D354D-3324-45B8-9F8B-D4B77602A249}" destId="{DB545290-BA99-4309-873D-82E975F9BA0B}" srcOrd="1" destOrd="1" presId="urn:microsoft.com/office/officeart/2005/8/layout/hList7#1"/>
    <dgm:cxn modelId="{1E7FCE68-8C62-4593-A124-5AD079D108D7}" srcId="{F2AE58BD-BF75-420B-A52F-24E526D0D66F}" destId="{A9169681-0A54-4CD7-AABD-86F648B30274}" srcOrd="3" destOrd="0" parTransId="{A8C519D5-3D19-46B8-A032-0629A7E06319}" sibTransId="{D98B41B2-9A3F-4C9F-8B26-B13ADDF89ED1}"/>
    <dgm:cxn modelId="{7E248310-4A9D-4D85-8DCD-1F761E178295}" type="presOf" srcId="{A9169681-0A54-4CD7-AABD-86F648B30274}" destId="{C3B6A143-D2E6-4F14-930F-98D097330B45}" srcOrd="0" destOrd="0" presId="urn:microsoft.com/office/officeart/2005/8/layout/hList7#1"/>
    <dgm:cxn modelId="{348E3351-276D-49CA-B89B-C0262DFEE1ED}" srcId="{F2AE58BD-BF75-420B-A52F-24E526D0D66F}" destId="{45DA039F-DE64-4380-95FC-A2A90DAC071E}" srcOrd="1" destOrd="0" parTransId="{DC346811-6E6F-4CDA-AE8B-678E3F09AFEA}" sibTransId="{A678A0E9-E7A5-4DB8-B0B0-D78685560D95}"/>
    <dgm:cxn modelId="{E7B8AE64-2D1E-4AEC-A444-FC3441B0744F}" type="presOf" srcId="{7384D436-64F4-4296-969B-28FBC0B2FF1C}" destId="{72FD5D10-58D6-47AA-83D1-8527E50BA7C9}" srcOrd="0" destOrd="0" presId="urn:microsoft.com/office/officeart/2005/8/layout/hList7#1"/>
    <dgm:cxn modelId="{6DB1A2D3-1CEC-43CE-A7D2-41C6CBAC0D1B}" type="presParOf" srcId="{C3F419DB-BC8E-46C9-AA7D-177C8850E015}" destId="{4C873829-2C97-4B06-B237-A84F31812EC3}" srcOrd="0" destOrd="0" presId="urn:microsoft.com/office/officeart/2005/8/layout/hList7#1"/>
    <dgm:cxn modelId="{55BA930C-5CAA-4AC9-B3E6-080A7E4DB1EF}" type="presParOf" srcId="{C3F419DB-BC8E-46C9-AA7D-177C8850E015}" destId="{2CAC6079-C8B8-4115-B0F0-29F6F727419E}" srcOrd="1" destOrd="0" presId="urn:microsoft.com/office/officeart/2005/8/layout/hList7#1"/>
    <dgm:cxn modelId="{5F2FEB83-27E1-4599-BCB1-6597AFD93523}" type="presParOf" srcId="{2CAC6079-C8B8-4115-B0F0-29F6F727419E}" destId="{A4ECF56B-FF9D-454C-AAA3-F4196FF27654}" srcOrd="0" destOrd="0" presId="urn:microsoft.com/office/officeart/2005/8/layout/hList7#1"/>
    <dgm:cxn modelId="{F55AB708-45D3-4785-B849-741A314488B6}" type="presParOf" srcId="{A4ECF56B-FF9D-454C-AAA3-F4196FF27654}" destId="{0271F155-7049-4235-A75E-D93389CE3A32}" srcOrd="0" destOrd="0" presId="urn:microsoft.com/office/officeart/2005/8/layout/hList7#1"/>
    <dgm:cxn modelId="{B0B5DB88-29C5-4DE7-8E68-A72CB199BD40}" type="presParOf" srcId="{A4ECF56B-FF9D-454C-AAA3-F4196FF27654}" destId="{FDCB611A-EB9B-4EC0-B59F-C3DF4F51BC08}" srcOrd="1" destOrd="0" presId="urn:microsoft.com/office/officeart/2005/8/layout/hList7#1"/>
    <dgm:cxn modelId="{D5A61558-D5E5-411E-B824-E88C84E93E0E}" type="presParOf" srcId="{A4ECF56B-FF9D-454C-AAA3-F4196FF27654}" destId="{4C8EC7CF-F8FD-4E2A-8C17-EFD84A604522}" srcOrd="2" destOrd="0" presId="urn:microsoft.com/office/officeart/2005/8/layout/hList7#1"/>
    <dgm:cxn modelId="{B7BD7393-DF63-46F5-A49C-E49A7231C043}" type="presParOf" srcId="{A4ECF56B-FF9D-454C-AAA3-F4196FF27654}" destId="{99CBFD70-023E-417B-8FC0-93B8FBA3B2BE}" srcOrd="3" destOrd="0" presId="urn:microsoft.com/office/officeart/2005/8/layout/hList7#1"/>
    <dgm:cxn modelId="{CC6F9AFB-A603-4ED6-A948-F8D293926AA1}" type="presParOf" srcId="{2CAC6079-C8B8-4115-B0F0-29F6F727419E}" destId="{72FD5D10-58D6-47AA-83D1-8527E50BA7C9}" srcOrd="1" destOrd="0" presId="urn:microsoft.com/office/officeart/2005/8/layout/hList7#1"/>
    <dgm:cxn modelId="{603C172B-77CC-4559-9FB5-ABD63E5CA65A}" type="presParOf" srcId="{2CAC6079-C8B8-4115-B0F0-29F6F727419E}" destId="{D753C9DD-D998-4339-A46F-E99A43C2B039}" srcOrd="2" destOrd="0" presId="urn:microsoft.com/office/officeart/2005/8/layout/hList7#1"/>
    <dgm:cxn modelId="{8065AB5D-5417-4CCA-9C0B-ABD9537F9714}" type="presParOf" srcId="{D753C9DD-D998-4339-A46F-E99A43C2B039}" destId="{A36C4B19-1726-4D39-B264-D4D833FE7248}" srcOrd="0" destOrd="0" presId="urn:microsoft.com/office/officeart/2005/8/layout/hList7#1"/>
    <dgm:cxn modelId="{1430C1DF-A89A-4A0C-97D9-C20B4CA1571A}" type="presParOf" srcId="{D753C9DD-D998-4339-A46F-E99A43C2B039}" destId="{4DFFACD3-8132-42D6-A898-F90ECFF87F67}" srcOrd="1" destOrd="0" presId="urn:microsoft.com/office/officeart/2005/8/layout/hList7#1"/>
    <dgm:cxn modelId="{4079DFE4-0873-4329-8E3F-325514FF71BD}" type="presParOf" srcId="{D753C9DD-D998-4339-A46F-E99A43C2B039}" destId="{7876DAE8-C391-472A-8A0B-8944FE464962}" srcOrd="2" destOrd="0" presId="urn:microsoft.com/office/officeart/2005/8/layout/hList7#1"/>
    <dgm:cxn modelId="{8606048E-CE7C-477A-BDC0-7BB3503140C4}" type="presParOf" srcId="{D753C9DD-D998-4339-A46F-E99A43C2B039}" destId="{727D3A9B-A795-423C-B7A7-1BB6E5658D0C}" srcOrd="3" destOrd="0" presId="urn:microsoft.com/office/officeart/2005/8/layout/hList7#1"/>
    <dgm:cxn modelId="{288F0CA9-590B-4FB2-AA57-5B1127988954}" type="presParOf" srcId="{2CAC6079-C8B8-4115-B0F0-29F6F727419E}" destId="{9D9CAD32-4AF0-4207-BBC4-36560EEB71F3}" srcOrd="3" destOrd="0" presId="urn:microsoft.com/office/officeart/2005/8/layout/hList7#1"/>
    <dgm:cxn modelId="{D592942E-5359-4122-844A-2BEC802CD639}" type="presParOf" srcId="{2CAC6079-C8B8-4115-B0F0-29F6F727419E}" destId="{75505A2F-9BA6-4363-8836-148F51C0377B}" srcOrd="4" destOrd="0" presId="urn:microsoft.com/office/officeart/2005/8/layout/hList7#1"/>
    <dgm:cxn modelId="{400E56EE-00EF-4032-AFD1-83A48532B98D}" type="presParOf" srcId="{75505A2F-9BA6-4363-8836-148F51C0377B}" destId="{D01AE7B9-A41C-42D1-9643-5F9A35A24546}" srcOrd="0" destOrd="0" presId="urn:microsoft.com/office/officeart/2005/8/layout/hList7#1"/>
    <dgm:cxn modelId="{DF0A3423-430F-4CF6-9861-80178B02CE61}" type="presParOf" srcId="{75505A2F-9BA6-4363-8836-148F51C0377B}" destId="{DB545290-BA99-4309-873D-82E975F9BA0B}" srcOrd="1" destOrd="0" presId="urn:microsoft.com/office/officeart/2005/8/layout/hList7#1"/>
    <dgm:cxn modelId="{1A39CC2D-EFF3-45B0-B71E-2BF613D82733}" type="presParOf" srcId="{75505A2F-9BA6-4363-8836-148F51C0377B}" destId="{3D7A1AF9-C249-495E-9F6B-1F1257700C79}" srcOrd="2" destOrd="0" presId="urn:microsoft.com/office/officeart/2005/8/layout/hList7#1"/>
    <dgm:cxn modelId="{12EEF2B2-7383-4DE5-B2E5-EF1CC8AEB5F8}" type="presParOf" srcId="{75505A2F-9BA6-4363-8836-148F51C0377B}" destId="{C5A5A305-2A95-4EC8-8803-E80EEA87BCB7}" srcOrd="3" destOrd="0" presId="urn:microsoft.com/office/officeart/2005/8/layout/hList7#1"/>
    <dgm:cxn modelId="{C425CCE3-AE45-4DC5-98CF-023150780DE6}" type="presParOf" srcId="{2CAC6079-C8B8-4115-B0F0-29F6F727419E}" destId="{B16C01C6-9916-4AAA-8170-52FDA7A03B9F}" srcOrd="5" destOrd="0" presId="urn:microsoft.com/office/officeart/2005/8/layout/hList7#1"/>
    <dgm:cxn modelId="{2E02E159-9833-4FAD-B32D-751768FA2DDB}" type="presParOf" srcId="{2CAC6079-C8B8-4115-B0F0-29F6F727419E}" destId="{DA4CD541-82E1-4263-9F94-6E262A2680B6}" srcOrd="6" destOrd="0" presId="urn:microsoft.com/office/officeart/2005/8/layout/hList7#1"/>
    <dgm:cxn modelId="{76F8968A-3874-4894-B954-426BD256554A}" type="presParOf" srcId="{DA4CD541-82E1-4263-9F94-6E262A2680B6}" destId="{C3B6A143-D2E6-4F14-930F-98D097330B45}" srcOrd="0" destOrd="0" presId="urn:microsoft.com/office/officeart/2005/8/layout/hList7#1"/>
    <dgm:cxn modelId="{523538D5-409C-4FF1-A6D8-04F50D36F612}" type="presParOf" srcId="{DA4CD541-82E1-4263-9F94-6E262A2680B6}" destId="{27E8D0BE-9FE1-4064-8064-96ED5B9A05CC}" srcOrd="1" destOrd="0" presId="urn:microsoft.com/office/officeart/2005/8/layout/hList7#1"/>
    <dgm:cxn modelId="{70963F44-960F-4204-8145-C7C2599D763E}" type="presParOf" srcId="{DA4CD541-82E1-4263-9F94-6E262A2680B6}" destId="{1EC3509F-A169-46C3-9BCA-AB382522ED5E}" srcOrd="2" destOrd="0" presId="urn:microsoft.com/office/officeart/2005/8/layout/hList7#1"/>
    <dgm:cxn modelId="{A064FD8B-3951-4D72-81D3-1405CE641D6A}" type="presParOf" srcId="{DA4CD541-82E1-4263-9F94-6E262A2680B6}" destId="{889C8930-6E94-49B1-B790-7176F8E99005}" srcOrd="3" destOrd="0" presId="urn:microsoft.com/office/officeart/2005/8/layout/hList7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71F155-7049-4235-A75E-D93389CE3A32}">
      <dsp:nvSpPr>
        <dsp:cNvPr id="0" name=""/>
        <dsp:cNvSpPr/>
      </dsp:nvSpPr>
      <dsp:spPr>
        <a:xfrm>
          <a:off x="90265" y="0"/>
          <a:ext cx="2573577" cy="3762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1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0" i="0" kern="1200" noProof="0" dirty="0" smtClean="0">
              <a:latin typeface="Corbel"/>
            </a:rPr>
            <a:t>Идея</a:t>
          </a:r>
          <a:endParaRPr lang="ru-RU" sz="3300" b="0" i="0" kern="1200" noProof="0" dirty="0">
            <a:latin typeface="Corbel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600" kern="1200" noProof="0" dirty="0"/>
        </a:p>
      </dsp:txBody>
      <dsp:txXfrm>
        <a:off x="90265" y="1504841"/>
        <a:ext cx="2573577" cy="1504841"/>
      </dsp:txXfrm>
    </dsp:sp>
    <dsp:sp modelId="{99CBFD70-023E-417B-8FC0-93B8FBA3B2BE}">
      <dsp:nvSpPr>
        <dsp:cNvPr id="0" name=""/>
        <dsp:cNvSpPr/>
      </dsp:nvSpPr>
      <dsp:spPr>
        <a:xfrm>
          <a:off x="651603" y="236976"/>
          <a:ext cx="1252780" cy="1252780"/>
        </a:xfrm>
        <a:prstGeom prst="ellipse">
          <a:avLst/>
        </a:prstGeom>
        <a:solidFill>
          <a:schemeClr val="bg1"/>
        </a:soli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36C4B19-1726-4D39-B264-D4D833FE7248}">
      <dsp:nvSpPr>
        <dsp:cNvPr id="0" name=""/>
        <dsp:cNvSpPr/>
      </dsp:nvSpPr>
      <dsp:spPr>
        <a:xfrm>
          <a:off x="2653239" y="0"/>
          <a:ext cx="2573577" cy="3762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1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0" i="0" kern="1200" noProof="0" dirty="0" smtClean="0">
              <a:latin typeface="Corbel"/>
            </a:rPr>
            <a:t>Разработка</a:t>
          </a:r>
          <a:endParaRPr lang="ru-RU" sz="3300" b="0" i="0" kern="1200" noProof="0" dirty="0">
            <a:latin typeface="Corbel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600" kern="1200" noProof="0" dirty="0"/>
        </a:p>
      </dsp:txBody>
      <dsp:txXfrm>
        <a:off x="2653239" y="1504841"/>
        <a:ext cx="2573577" cy="1504841"/>
      </dsp:txXfrm>
    </dsp:sp>
    <dsp:sp modelId="{727D3A9B-A795-423C-B7A7-1BB6E5658D0C}">
      <dsp:nvSpPr>
        <dsp:cNvPr id="0" name=""/>
        <dsp:cNvSpPr/>
      </dsp:nvSpPr>
      <dsp:spPr>
        <a:xfrm>
          <a:off x="3313638" y="225726"/>
          <a:ext cx="1252780" cy="125278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1AE7B9-A41C-42D1-9643-5F9A35A24546}">
      <dsp:nvSpPr>
        <dsp:cNvPr id="0" name=""/>
        <dsp:cNvSpPr/>
      </dsp:nvSpPr>
      <dsp:spPr>
        <a:xfrm>
          <a:off x="5304024" y="0"/>
          <a:ext cx="2573577" cy="3762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1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0" i="0" kern="1200" noProof="0" dirty="0" smtClean="0">
              <a:latin typeface="Corbel"/>
            </a:rPr>
            <a:t>Проверка</a:t>
          </a:r>
          <a:endParaRPr lang="ru-RU" sz="3300" b="0" i="0" kern="1200" noProof="0" dirty="0">
            <a:latin typeface="Corbel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600" kern="1200" noProof="0" dirty="0"/>
        </a:p>
      </dsp:txBody>
      <dsp:txXfrm>
        <a:off x="5304024" y="1504841"/>
        <a:ext cx="2573577" cy="1504841"/>
      </dsp:txXfrm>
    </dsp:sp>
    <dsp:sp modelId="{C5A5A305-2A95-4EC8-8803-E80EEA87BCB7}">
      <dsp:nvSpPr>
        <dsp:cNvPr id="0" name=""/>
        <dsp:cNvSpPr/>
      </dsp:nvSpPr>
      <dsp:spPr>
        <a:xfrm>
          <a:off x="5964422" y="225726"/>
          <a:ext cx="1252780" cy="1252780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3B6A143-D2E6-4F14-930F-98D097330B45}">
      <dsp:nvSpPr>
        <dsp:cNvPr id="0" name=""/>
        <dsp:cNvSpPr/>
      </dsp:nvSpPr>
      <dsp:spPr>
        <a:xfrm>
          <a:off x="7957263" y="0"/>
          <a:ext cx="2573577" cy="37621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t" anchorCtr="1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0" i="0" kern="1200" noProof="0" dirty="0" smtClean="0">
              <a:latin typeface="Corbel"/>
            </a:rPr>
            <a:t>Внедрение</a:t>
          </a:r>
          <a:endParaRPr lang="ru-RU" sz="3300" b="0" i="0" kern="1200" noProof="0" dirty="0">
            <a:latin typeface="Corbel"/>
          </a:endParaRP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600" kern="1200" noProof="0" dirty="0"/>
        </a:p>
      </dsp:txBody>
      <dsp:txXfrm>
        <a:off x="7957263" y="1504841"/>
        <a:ext cx="2573577" cy="1504841"/>
      </dsp:txXfrm>
    </dsp:sp>
    <dsp:sp modelId="{889C8930-6E94-49B1-B790-7176F8E99005}">
      <dsp:nvSpPr>
        <dsp:cNvPr id="0" name=""/>
        <dsp:cNvSpPr/>
      </dsp:nvSpPr>
      <dsp:spPr>
        <a:xfrm flipH="1">
          <a:off x="9117127" y="822964"/>
          <a:ext cx="248939" cy="5830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873829-2C97-4B06-B237-A84F31812EC3}">
      <dsp:nvSpPr>
        <dsp:cNvPr id="0" name=""/>
        <dsp:cNvSpPr/>
      </dsp:nvSpPr>
      <dsp:spPr>
        <a:xfrm>
          <a:off x="421233" y="3009682"/>
          <a:ext cx="9688373" cy="564315"/>
        </a:xfrm>
        <a:prstGeom prst="leftRight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A13E9-5D10-47F7-8550-91F910F0CF2C}" type="datetimeFigureOut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091424-9344-4759-87C1-0824E13582D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11856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784FB-7C12-4F47-8415-22FD6BE9301B}" type="datetimeFigureOut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9A281-F89D-46EC-8ED7-7525F0564EE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941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Тема социального предпринимательства становится все более обсуждаемой и популярной во всем мире. Она вдохновляет теоретиков на осмысление природы этого явления, жизнеописания ведущих фигур, практики порождают новаторские идеи и воплощают невероятные по масштабам проекты. Данная тема является новой и обладает масштабной перспективой. В разных странах и разных форматах проходят представительные встречи, объединившие в один круг социологов, экономистов, финансистов, лидеров гражданского общества, практиков социального сектора и даже политиков. Появились перспективы распространения социального предпринимательства и в нашей стране. Именно этими аспектами продиктован интерес к теме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9A281-F89D-46EC-8ED7-7525F0564EEF}" type="slidenum">
              <a:rPr lang="ru-RU" smtClean="0"/>
              <a:pPr/>
              <a:t>2</a:t>
            </a:fld>
            <a:endParaRPr lang="ru-RU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Другой тип социального предприятия – социальный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активизм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этом случае мотивация к деятельности та же – наличие устойчивого и неудачного равновесия. Прежними остаются и некоторые личные качества деятеля – вдохновение, творческий подход, смелость и настойчивость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9A281-F89D-46EC-8ED7-7525F0564EEF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Отличие заключается в решительности деятеля. Вместо того чтобы действовать напрямую самому, как это сделал бы социальный предприниматель, социальный активист пытается добиться изменений, действуя опосредованно, оказывая влияние на других – органы власти, НКО, потребителей, сотрудников и пр. – например, чтобы побудить их к действиям. Социальные активисты могут не создавать предприятий или организаций, чтобы добиться необходимых изменений.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9A281-F89D-46EC-8ED7-7525F0564EEF}" type="slidenum">
              <a:rPr lang="ru-RU" smtClean="0"/>
              <a:pPr/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9A281-F89D-46EC-8ED7-7525F0564EEF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9A281-F89D-46EC-8ED7-7525F0564EEF}" type="slidenum">
              <a:rPr lang="ru-RU" smtClean="0"/>
              <a:pPr/>
              <a:t>22</a:t>
            </a:fld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97F393-A1C6-4DB1-A21A-1481BFF5A787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2772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DEB5C3-5E6F-47D8-BF6B-393671D77AAA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E1CB73-BD5E-4E15-804C-9683B8382673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ru-RU" sz="1050" dirty="0" smtClean="0"/>
              <a:t>«О внесении изменений в отдельные законодательные акты Рос­сийской Федерации по вопросу поддержки социально ориентиро­ванных некоммерческих органи­заций»</a:t>
            </a:r>
            <a:r>
              <a:rPr lang="ru-RU" dirty="0" smtClean="0"/>
              <a:t>. Непосредственно данные изменения коснулись 4-х федеральных законов: «О некоммерческих организациях», «Об общих принципах организации законодательных (представительных) и исполнительных органов государственной власти субъектов Рос­сийской Федерации», «Об общих принципах организации местного самоуправления в Российской Федерации» и «О защите конкуренции».</a:t>
            </a:r>
            <a:endParaRPr lang="ru-RU" dirty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A5A62E-BF98-4016-943A-FB136C04E974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Сводная информация публикуется на сайте общественной палаты Российской федерации. </a:t>
            </a: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CFC4B2-7915-48D0-913D-A20B2FD3642D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Согласно постановлению пра­вительства РФ от 16.04.2011 №276 «О внесении изменений в Положение о Министерстве экономического развития Российской Федерации» уполномоченным федеральным органом исполнительной власти по вопросам поддержки социально ориентиро­ванных некоммерческих организаций определено Министерство экономического развития РФ и наделено полномочиями по выработке государственной политики и нормативно-правовому регулированию в сфере поддержки социально ориентированных не­коммерческих организаций.</a:t>
            </a:r>
          </a:p>
          <a:p>
            <a:endParaRPr lang="ru-RU" smtClean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7AC5B0-A485-4A95-907E-E7D93BCB8852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Термин «социальное предпринимательство» является сложным. Состоит из двух понятий «социальное» и «предпринимательство». Слово «социальное» просто определяет вид предпринимательства. Если у слова «предпринимательство» не будет четко определенного значения, то определение его при помощи слова «социальное» не будет иметь большого смысла.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9A281-F89D-46EC-8ED7-7525F0564EEF}" type="slidenum">
              <a:rPr lang="ru-RU" smtClean="0"/>
              <a:pPr/>
              <a:t>9</a:t>
            </a:fld>
            <a:endParaRPr lang="ru-RU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9A281-F89D-46EC-8ED7-7525F0564EEF}" type="slidenum">
              <a:rPr lang="ru-RU" smtClean="0"/>
              <a:pPr/>
              <a:t>34</a:t>
            </a:fld>
            <a:endParaRPr lang="ru-RU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9A281-F89D-46EC-8ED7-7525F0564EEF}" type="slidenum">
              <a:rPr lang="ru-RU" smtClean="0"/>
              <a:pPr/>
              <a:t>35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Слово «предпринимательство», являясь сложным понятием, несет в себе ряд противоречий: с одной стороны, речь идет о «социальной», т. е. принадлежащем к общественной сфере, деятельности, а с другой – это ассоциации с желанием только лишь получать прибыль. С положительной стороны, оно ассоциируется с особой врожденной способностью чувствовать и использовать возможности сочетанием нестандартного мышления и стремления создать или принести в жизнь что-то абсолютно новое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9A281-F89D-46EC-8ED7-7525F0564EEF}" type="slidenum">
              <a:rPr lang="ru-RU" smtClean="0"/>
              <a:pPr/>
              <a:t>10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Социальное предпринимательство занимает промежуточное положение между сферами традиционного предпринимательства и благотворительности: от первого оно отличается своими целями – направленностью на социальные изменения, разрешение социальных проблем; а от второй – коммерческим характером деятельности (цели достигаются не путем разовых финансовых вливаний, а посредством организации предпринимательской деятельности). </a:t>
            </a:r>
            <a:endParaRPr lang="ru-RU" dirty="0" smtClean="0"/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9A281-F89D-46EC-8ED7-7525F0564EEF}" type="slidenum">
              <a:rPr lang="ru-RU" smtClean="0"/>
              <a:pPr/>
              <a:t>11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9A281-F89D-46EC-8ED7-7525F0564EEF}" type="slidenum">
              <a:rPr lang="ru-RU" smtClean="0"/>
              <a:pPr/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того, чтобы понять, каковы различия между предпринимательством и социальным предпринимательством, важно отказаться от представления о том, что различия можно описать исключительно при помощи мотивационных факторов, предположив, что предпринимателями руководит жажда денег, а социальными предпринимателями – альтруизм.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9A281-F89D-46EC-8ED7-7525F0564EEF}" type="slidenum">
              <a:rPr lang="ru-RU" smtClean="0"/>
              <a:pPr/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Основное различие между предпринимательством и социальным предпринимательством заключается в самом определении ценностей</a:t>
            </a:r>
            <a:r>
              <a:rPr lang="ru-RU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Для предпринимателя ценность предусмотрена и организована таким образом, чтобы служить рынкам, которые смогут легко использовать новый продукт или услугу, и таким образом ориентирована на извлечение финансовой прибыли.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Социальный предприниматель не ждет и не стремится достигнуть существенной финансовой прибыли для своих инвесторов – в основном, благотворительных и государственных организаций – или для себя. Вместо этого он стремится к ценностям в виде крупномасштабных положительных трансформаций, которые затрагивают значительный сегмент общества или все общество в целом. В отличие от определения ценности в предпринимательстве, которое предполагает, что рынок способен платить за инновации, и даже может обеспечить инвесторам солидный доход, назначение ценности в понимании социального предпринимателя в том, чтобы служить социально уязвимому и бедствующему населению, которому не хватает собственных финансовых средств или политической воли, чтобы самому добиваться положительных изменений. Это не означает, что социальные предприниматели всегда избегают получения прибыли за счет создаваемых ценностей.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9A281-F89D-46EC-8ED7-7525F0564EEF}" type="slidenum">
              <a:rPr lang="ru-RU" smtClean="0"/>
              <a:pPr/>
              <a:t>14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». Можно определить три основных компонента социального предпринимательства</a:t>
            </a:r>
            <a:r>
              <a:rPr lang="ru-RU" sz="1200" kern="1200" baseline="300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выявление стабильного, но по сути несправедливого равновесия, которое приводит к исключению,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маргинализации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или страданиям группы людей, которые не имеют достаточное количество финансовых средств или политической воли, чтобы добиться положительных изменений самостоятельно;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выявление возможности в рамках этого несправедливого равновесия, выработка определения социальной ценности, использование таких личных качеств, как вдохновение, творческий подход, решительность, смелость и настойчивость для того, чтобы нарушить господство существующего положения дел; 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создание нового стабильного равновесия, которое позволяет раскрыть потенциал или облегчить страдания целевой группы и через создание аналогов и построение стабильной экосистемы, основанной на новом равновесии, обеспечить целевой аудитории и обществу в целом лучшее будущее.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9A281-F89D-46EC-8ED7-7525F0564EEF}" type="slidenum">
              <a:rPr lang="ru-RU" smtClean="0"/>
              <a:pPr/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Определив значение понятия «социальное предпринимательство», важно определить его границы, т.е. то, что даст понять, что это уже не благотворительность, но еще не предпринимательская деятельность, а так же какие сферы может охватить этот вид деятельности. </a:t>
            </a:r>
          </a:p>
          <a:p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9A281-F89D-46EC-8ED7-7525F0564EEF}" type="slidenum">
              <a:rPr lang="ru-RU" smtClean="0"/>
              <a:pPr/>
              <a:t>16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4163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24893-DBDA-4BFA-9CE1-4BFE7CD0F8CF}" type="datetime1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0804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97044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473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02746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4369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87290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811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ru-RU" smtClean="0"/>
              <a:pPr/>
              <a:t>12.12.2013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34385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950274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12629883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3144643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7730848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1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408182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45990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261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248" y="1681851"/>
            <a:ext cx="5156200" cy="731520"/>
          </a:xfrm>
        </p:spPr>
        <p:txBody>
          <a:bodyPr anchor="b">
            <a:norm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1248" y="2507550"/>
            <a:ext cx="5156200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15064" y="1681851"/>
            <a:ext cx="515778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15064" y="2507550"/>
            <a:ext cx="5157787" cy="372825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600" y="990600"/>
            <a:ext cx="6039484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041136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586B75A-687E-405C-8A0B-8D00578BA2C3}" type="datetime1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6B75A-687E-405C-8A0B-8D00578BA2C3}" type="datetime1">
              <a:rPr lang="ru-RU" smtClean="0"/>
              <a:pPr/>
              <a:t>12.12.2013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405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7" r:id="rId2"/>
    <p:sldLayoutId id="2147483889" r:id="rId3"/>
    <p:sldLayoutId id="2147483890" r:id="rId4"/>
    <p:sldLayoutId id="2147483891" r:id="rId5"/>
    <p:sldLayoutId id="2147483892" r:id="rId6"/>
    <p:sldLayoutId id="2147483893" r:id="rId7"/>
    <p:sldLayoutId id="2147483894" r:id="rId8"/>
    <p:sldLayoutId id="2147483895" r:id="rId9"/>
    <p:sldLayoutId id="2147483896" r:id="rId10"/>
    <p:sldLayoutId id="2147483897" r:id="rId11"/>
    <p:sldLayoutId id="2147483898" r:id="rId12"/>
    <p:sldLayoutId id="2147483899" r:id="rId13"/>
    <p:sldLayoutId id="2147483900" r:id="rId14"/>
    <p:sldLayoutId id="2147483901" r:id="rId15"/>
    <p:sldLayoutId id="2147483902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yandex.ru/yandsearch?fp=1&amp;img_url=http://www.mobus.com/modules/news/images/articles/changing/1362518091261_26933_200_200.jpg&amp;uinfo=ww-1349-wh-622-fw-1124-fh-448-pd-1&amp;p=1&amp;text=%D0%B1%D0%B8%D0%B7%D0%BD%D0%B5%D1%81&amp;clid=1921838&amp;pos=44&amp;rpt=simage" TargetMode="External"/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p=4&amp;text=%D0%BF%D1%80%D0%B0%D0%B2%D0%BE%D0%B2%D0%BE%D0%B5%20%D0%BB%D0%B5%20%D1%81%D0%BE%D1%86%D0%B8%D0%B0%D0%BB%D1%8C%D0%BD%D0%BE%D0%B3%D0%BE%20%D0%B1%D0%B8%D0%B7%D0%BD%D0%B5%D1%81%D0%B0&amp;fp=4&amp;img_url=http://profile.ak.fbcdn.net/hprofile-ak-ash4/c10.10.160.160/206702_459775067418877_1399165968_a.jpg&amp;pos=141&amp;uinfo=ww-1349-wh-622-fw-1124-fh-448-pd-1&amp;rpt=simage" TargetMode="Externa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fp=4&amp;uinfo=ww-1349-wh-622-fw-1124-fh-448-pd-1&amp;p=4&amp;text=%D0%A1%D0%BE%D1%86%D0%B8%D0%B0%D0%BB%D1%8C%D0%BD%D0%BE%20%D0%BE%D1%80%D0%B8%D0%B5%D0%BD%D1%82%D0%B8%D1%80%D0%BE%D0%B2%D0%B0%D0%BD%D0%BD%D0%B0%D1%8F%20%D0%BE%D1%80%D0%B3%D0%B0%D0%BD%D0%B8%D0%B7%D0%B0%D1%86%D0%B8%D1%8F&amp;clid=1921838&amp;pos=127&amp;rpt=simage&amp;img_url=http://www.penza.ru/files/penza.ru/news/th_nko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news.kremlin.ru/media/events/files/41d48eb6fb05821f8cb4.pdf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text=%D0%A1%D0%BE%D1%86%D0%B8%D0%B0%D0%BB%D1%8C%D0%BD%D0%BE%20%D0%BE%D1%80%D0%B8%D0%B5%D0%BD%D1%82%D0%B8%D1%80%D0%BE%D0%B2%D0%B0%D0%BD%D0%BD%D0%B0%D1%8F%20%D0%BE%D1%80%D0%B3%D0%B0%D0%BD%D0%B8%D0%B7%D0%B0%D1%86%D0%B8%D1%8F&amp;fp=0&amp;clid=1921838&amp;img_url=http://opko43.ru/upload/resize_cache/iblock/807/240_160_1/ffcnhq1.jpg&amp;pos=24&amp;rpt=simage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text=%D0%90%D1%80%D1%82%D1%91%D0%BC%D0%B5%D0%BD%D0%BA%D0%BE%D0%B2%D0%B0%20%D0%A2%D0%B0%D1%82%D1%8C%D1%8F%D0%BD%D0%B0&amp;fp=0&amp;clid=1921838&amp;img_url=http://www.oporayar.ru/wp-content/uploads/2013/05/Artemenkova.jpg&amp;pos=0&amp;rpt=simage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87383" y="334028"/>
            <a:ext cx="8999145" cy="1207389"/>
          </a:xfrm>
        </p:spPr>
        <p:txBody>
          <a:bodyPr>
            <a:normAutofit/>
          </a:bodyPr>
          <a:lstStyle/>
          <a:p>
            <a:pPr defTabSz="914400">
              <a:lnSpc>
                <a:spcPct val="90000"/>
              </a:lnSpc>
              <a:spcBef>
                <a:spcPts val="1"/>
              </a:spcBef>
            </a:pPr>
            <a:r>
              <a:rPr lang="ru-RU" sz="3200" b="1" i="1" dirty="0" smtClean="0">
                <a:solidFill>
                  <a:srgbClr val="002060"/>
                </a:solidFill>
              </a:rPr>
              <a:t>Социальное предпринимательство как инновация в бизнесе и социальной сфере</a:t>
            </a:r>
            <a:endParaRPr lang="ru-RU" sz="3200" b="1" i="1" dirty="0">
              <a:solidFill>
                <a:srgbClr val="002060"/>
              </a:solidFill>
              <a:latin typeface="Corbel"/>
              <a:ea typeface="+mj-ea"/>
              <a:cs typeface="+mj-cs"/>
            </a:endParaRPr>
          </a:p>
        </p:txBody>
      </p:sp>
      <p:graphicFrame>
        <p:nvGraphicFramePr>
          <p:cNvPr id="5" name="Объект 2" descr="Непрерывный список с рисунками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7421464"/>
              </p:ext>
            </p:extLst>
          </p:nvPr>
        </p:nvGraphicFramePr>
        <p:xfrm>
          <a:off x="822960" y="1541417"/>
          <a:ext cx="10530841" cy="37621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111" y="1853493"/>
            <a:ext cx="997459" cy="1150963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5146767" y="5486401"/>
            <a:ext cx="6348548" cy="11234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Т.А. Артёменкова</a:t>
            </a:r>
          </a:p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доктор педагогических наук, генеральный директор ИПК «Конверсия» – высшая школа бизнеса </a:t>
            </a:r>
            <a:endParaRPr lang="ru-RU" b="1" i="1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://im3-tub-ru.yandex.net/i?id=35300831-11-72&amp;n=21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535886" y="1828799"/>
            <a:ext cx="1123405" cy="10450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6649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472" y="316992"/>
            <a:ext cx="8560770" cy="79857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Ассоциации 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9184" y="1335025"/>
            <a:ext cx="8944818" cy="510235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200" b="1" i="1" dirty="0" smtClean="0">
                <a:solidFill>
                  <a:srgbClr val="002060"/>
                </a:solidFill>
              </a:rPr>
              <a:t>Предпринимательство</a:t>
            </a:r>
            <a:endParaRPr lang="ru-RU" sz="3200" dirty="0" smtClean="0"/>
          </a:p>
          <a:p>
            <a:r>
              <a:rPr lang="ru-RU" sz="3200" dirty="0" smtClean="0"/>
              <a:t>Желание получить прибыль</a:t>
            </a:r>
          </a:p>
          <a:p>
            <a:r>
              <a:rPr lang="ru-RU" sz="3200" dirty="0" smtClean="0"/>
              <a:t>Желание принести в мир что-то новое</a:t>
            </a:r>
          </a:p>
          <a:p>
            <a:endParaRPr lang="ru-RU" sz="3200" dirty="0" smtClean="0"/>
          </a:p>
          <a:p>
            <a:pPr algn="ctr">
              <a:buNone/>
            </a:pPr>
            <a:r>
              <a:rPr lang="ru-RU" sz="3200" b="1" i="1" dirty="0" smtClean="0">
                <a:solidFill>
                  <a:srgbClr val="002060"/>
                </a:solidFill>
              </a:rPr>
              <a:t>Социальное ….</a:t>
            </a:r>
          </a:p>
          <a:p>
            <a:r>
              <a:rPr lang="ru-RU" sz="3200" dirty="0" smtClean="0"/>
              <a:t>Полезное для общества</a:t>
            </a:r>
          </a:p>
          <a:p>
            <a:r>
              <a:rPr lang="ru-RU" sz="3200" dirty="0" smtClean="0"/>
              <a:t>Важное</a:t>
            </a:r>
          </a:p>
          <a:p>
            <a:r>
              <a:rPr lang="ru-RU" sz="3200" dirty="0" smtClean="0"/>
              <a:t>Необходимое</a:t>
            </a:r>
          </a:p>
          <a:p>
            <a:r>
              <a:rPr lang="ru-RU" sz="3200" dirty="0" smtClean="0"/>
              <a:t>Не прибыльное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443984" y="1389888"/>
            <a:ext cx="2779776" cy="2889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Социальное предпринимательство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6032" y="1975104"/>
            <a:ext cx="4187952" cy="1335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Традиционное предпринимательство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23760" y="2029968"/>
            <a:ext cx="4297680" cy="138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Благотворительность 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65760" y="4956048"/>
            <a:ext cx="4206240" cy="1097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Разные цели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498080" y="4937760"/>
            <a:ext cx="3840480" cy="12435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Коммерческий характер деятельности</a:t>
            </a:r>
          </a:p>
        </p:txBody>
      </p:sp>
      <p:sp>
        <p:nvSpPr>
          <p:cNvPr id="13" name="Полилиния 12"/>
          <p:cNvSpPr/>
          <p:nvPr/>
        </p:nvSpPr>
        <p:spPr>
          <a:xfrm>
            <a:off x="1463040" y="3401568"/>
            <a:ext cx="676656" cy="1591056"/>
          </a:xfrm>
          <a:custGeom>
            <a:avLst/>
            <a:gdLst>
              <a:gd name="connsiteX0" fmla="*/ 0 w 430741"/>
              <a:gd name="connsiteY0" fmla="*/ 0 h 1519577"/>
              <a:gd name="connsiteX1" fmla="*/ 18288 w 430741"/>
              <a:gd name="connsiteY1" fmla="*/ 164592 h 1519577"/>
              <a:gd name="connsiteX2" fmla="*/ 54864 w 430741"/>
              <a:gd name="connsiteY2" fmla="*/ 219456 h 1519577"/>
              <a:gd name="connsiteX3" fmla="*/ 109728 w 430741"/>
              <a:gd name="connsiteY3" fmla="*/ 329184 h 1519577"/>
              <a:gd name="connsiteX4" fmla="*/ 91440 w 430741"/>
              <a:gd name="connsiteY4" fmla="*/ 457200 h 1519577"/>
              <a:gd name="connsiteX5" fmla="*/ 18288 w 430741"/>
              <a:gd name="connsiteY5" fmla="*/ 566928 h 1519577"/>
              <a:gd name="connsiteX6" fmla="*/ 0 w 430741"/>
              <a:gd name="connsiteY6" fmla="*/ 621792 h 1519577"/>
              <a:gd name="connsiteX7" fmla="*/ 54864 w 430741"/>
              <a:gd name="connsiteY7" fmla="*/ 859536 h 1519577"/>
              <a:gd name="connsiteX8" fmla="*/ 128016 w 430741"/>
              <a:gd name="connsiteY8" fmla="*/ 969264 h 1519577"/>
              <a:gd name="connsiteX9" fmla="*/ 146304 w 430741"/>
              <a:gd name="connsiteY9" fmla="*/ 1024128 h 1519577"/>
              <a:gd name="connsiteX10" fmla="*/ 182880 w 430741"/>
              <a:gd name="connsiteY10" fmla="*/ 1188720 h 1519577"/>
              <a:gd name="connsiteX11" fmla="*/ 219456 w 430741"/>
              <a:gd name="connsiteY11" fmla="*/ 1243584 h 1519577"/>
              <a:gd name="connsiteX12" fmla="*/ 292608 w 430741"/>
              <a:gd name="connsiteY12" fmla="*/ 1408176 h 1519577"/>
              <a:gd name="connsiteX13" fmla="*/ 347472 w 430741"/>
              <a:gd name="connsiteY13" fmla="*/ 1426464 h 1519577"/>
              <a:gd name="connsiteX14" fmla="*/ 402336 w 430741"/>
              <a:gd name="connsiteY14" fmla="*/ 1463040 h 1519577"/>
              <a:gd name="connsiteX15" fmla="*/ 420624 w 430741"/>
              <a:gd name="connsiteY15" fmla="*/ 1408176 h 1519577"/>
              <a:gd name="connsiteX16" fmla="*/ 402336 w 430741"/>
              <a:gd name="connsiteY16" fmla="*/ 1499616 h 1519577"/>
              <a:gd name="connsiteX17" fmla="*/ 256032 w 430741"/>
              <a:gd name="connsiteY17" fmla="*/ 1481328 h 1519577"/>
              <a:gd name="connsiteX18" fmla="*/ 164592 w 430741"/>
              <a:gd name="connsiteY18" fmla="*/ 1463040 h 1519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30741" h="1519577">
                <a:moveTo>
                  <a:pt x="0" y="0"/>
                </a:moveTo>
                <a:cubicBezTo>
                  <a:pt x="6096" y="54864"/>
                  <a:pt x="4900" y="111039"/>
                  <a:pt x="18288" y="164592"/>
                </a:cubicBezTo>
                <a:cubicBezTo>
                  <a:pt x="23619" y="185915"/>
                  <a:pt x="45034" y="199797"/>
                  <a:pt x="54864" y="219456"/>
                </a:cubicBezTo>
                <a:cubicBezTo>
                  <a:pt x="130580" y="370887"/>
                  <a:pt x="4906" y="171951"/>
                  <a:pt x="109728" y="329184"/>
                </a:cubicBezTo>
                <a:cubicBezTo>
                  <a:pt x="103632" y="371856"/>
                  <a:pt x="106914" y="416968"/>
                  <a:pt x="91440" y="457200"/>
                </a:cubicBezTo>
                <a:cubicBezTo>
                  <a:pt x="75660" y="498229"/>
                  <a:pt x="32189" y="525225"/>
                  <a:pt x="18288" y="566928"/>
                </a:cubicBezTo>
                <a:lnTo>
                  <a:pt x="0" y="621792"/>
                </a:lnTo>
                <a:cubicBezTo>
                  <a:pt x="8431" y="680812"/>
                  <a:pt x="18350" y="804765"/>
                  <a:pt x="54864" y="859536"/>
                </a:cubicBezTo>
                <a:cubicBezTo>
                  <a:pt x="79248" y="896112"/>
                  <a:pt x="114115" y="927561"/>
                  <a:pt x="128016" y="969264"/>
                </a:cubicBezTo>
                <a:cubicBezTo>
                  <a:pt x="134112" y="987552"/>
                  <a:pt x="142122" y="1005310"/>
                  <a:pt x="146304" y="1024128"/>
                </a:cubicBezTo>
                <a:cubicBezTo>
                  <a:pt x="157542" y="1074700"/>
                  <a:pt x="158179" y="1139317"/>
                  <a:pt x="182880" y="1188720"/>
                </a:cubicBezTo>
                <a:cubicBezTo>
                  <a:pt x="192710" y="1208379"/>
                  <a:pt x="210529" y="1223499"/>
                  <a:pt x="219456" y="1243584"/>
                </a:cubicBezTo>
                <a:cubicBezTo>
                  <a:pt x="236413" y="1281737"/>
                  <a:pt x="249793" y="1373924"/>
                  <a:pt x="292608" y="1408176"/>
                </a:cubicBezTo>
                <a:cubicBezTo>
                  <a:pt x="307661" y="1420218"/>
                  <a:pt x="330230" y="1417843"/>
                  <a:pt x="347472" y="1426464"/>
                </a:cubicBezTo>
                <a:cubicBezTo>
                  <a:pt x="367131" y="1436294"/>
                  <a:pt x="384048" y="1450848"/>
                  <a:pt x="402336" y="1463040"/>
                </a:cubicBezTo>
                <a:cubicBezTo>
                  <a:pt x="408432" y="1444752"/>
                  <a:pt x="420624" y="1388899"/>
                  <a:pt x="420624" y="1408176"/>
                </a:cubicBezTo>
                <a:cubicBezTo>
                  <a:pt x="420624" y="1439260"/>
                  <a:pt x="430741" y="1486992"/>
                  <a:pt x="402336" y="1499616"/>
                </a:cubicBezTo>
                <a:cubicBezTo>
                  <a:pt x="357424" y="1519577"/>
                  <a:pt x="304800" y="1487424"/>
                  <a:pt x="256032" y="1481328"/>
                </a:cubicBezTo>
                <a:cubicBezTo>
                  <a:pt x="189602" y="1459185"/>
                  <a:pt x="220445" y="1463040"/>
                  <a:pt x="164592" y="1463040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737360" y="4005072"/>
            <a:ext cx="1444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отличие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8687846" y="3529584"/>
            <a:ext cx="1169386" cy="1423416"/>
          </a:xfrm>
          <a:custGeom>
            <a:avLst/>
            <a:gdLst>
              <a:gd name="connsiteX0" fmla="*/ 1169386 w 1169386"/>
              <a:gd name="connsiteY0" fmla="*/ 0 h 1423416"/>
              <a:gd name="connsiteX1" fmla="*/ 1077946 w 1169386"/>
              <a:gd name="connsiteY1" fmla="*/ 164592 h 1423416"/>
              <a:gd name="connsiteX2" fmla="*/ 1041370 w 1169386"/>
              <a:gd name="connsiteY2" fmla="*/ 219456 h 1423416"/>
              <a:gd name="connsiteX3" fmla="*/ 1004794 w 1169386"/>
              <a:gd name="connsiteY3" fmla="*/ 274320 h 1423416"/>
              <a:gd name="connsiteX4" fmla="*/ 949930 w 1169386"/>
              <a:gd name="connsiteY4" fmla="*/ 329184 h 1423416"/>
              <a:gd name="connsiteX5" fmla="*/ 895066 w 1169386"/>
              <a:gd name="connsiteY5" fmla="*/ 365760 h 1423416"/>
              <a:gd name="connsiteX6" fmla="*/ 785338 w 1169386"/>
              <a:gd name="connsiteY6" fmla="*/ 457200 h 1423416"/>
              <a:gd name="connsiteX7" fmla="*/ 730474 w 1169386"/>
              <a:gd name="connsiteY7" fmla="*/ 512064 h 1423416"/>
              <a:gd name="connsiteX8" fmla="*/ 675610 w 1169386"/>
              <a:gd name="connsiteY8" fmla="*/ 530352 h 1423416"/>
              <a:gd name="connsiteX9" fmla="*/ 620746 w 1169386"/>
              <a:gd name="connsiteY9" fmla="*/ 566928 h 1423416"/>
              <a:gd name="connsiteX10" fmla="*/ 584170 w 1169386"/>
              <a:gd name="connsiteY10" fmla="*/ 676656 h 1423416"/>
              <a:gd name="connsiteX11" fmla="*/ 565882 w 1169386"/>
              <a:gd name="connsiteY11" fmla="*/ 731520 h 1423416"/>
              <a:gd name="connsiteX12" fmla="*/ 547594 w 1169386"/>
              <a:gd name="connsiteY12" fmla="*/ 859536 h 1423416"/>
              <a:gd name="connsiteX13" fmla="*/ 456154 w 1169386"/>
              <a:gd name="connsiteY13" fmla="*/ 950976 h 1423416"/>
              <a:gd name="connsiteX14" fmla="*/ 401290 w 1169386"/>
              <a:gd name="connsiteY14" fmla="*/ 969264 h 1423416"/>
              <a:gd name="connsiteX15" fmla="*/ 291562 w 1169386"/>
              <a:gd name="connsiteY15" fmla="*/ 1078992 h 1423416"/>
              <a:gd name="connsiteX16" fmla="*/ 218410 w 1169386"/>
              <a:gd name="connsiteY16" fmla="*/ 1170432 h 1423416"/>
              <a:gd name="connsiteX17" fmla="*/ 181834 w 1169386"/>
              <a:gd name="connsiteY17" fmla="*/ 1225296 h 1423416"/>
              <a:gd name="connsiteX18" fmla="*/ 163546 w 1169386"/>
              <a:gd name="connsiteY18" fmla="*/ 1280160 h 1423416"/>
              <a:gd name="connsiteX19" fmla="*/ 108682 w 1169386"/>
              <a:gd name="connsiteY19" fmla="*/ 1316736 h 1423416"/>
              <a:gd name="connsiteX20" fmla="*/ 17242 w 1169386"/>
              <a:gd name="connsiteY20" fmla="*/ 1408176 h 1423416"/>
              <a:gd name="connsiteX21" fmla="*/ 35530 w 1169386"/>
              <a:gd name="connsiteY21" fmla="*/ 1353312 h 1423416"/>
              <a:gd name="connsiteX22" fmla="*/ 72106 w 1169386"/>
              <a:gd name="connsiteY22" fmla="*/ 1207008 h 1423416"/>
              <a:gd name="connsiteX23" fmla="*/ 108682 w 1169386"/>
              <a:gd name="connsiteY23" fmla="*/ 1152144 h 1423416"/>
              <a:gd name="connsiteX24" fmla="*/ 72106 w 1169386"/>
              <a:gd name="connsiteY24" fmla="*/ 1261872 h 1423416"/>
              <a:gd name="connsiteX25" fmla="*/ 53818 w 1169386"/>
              <a:gd name="connsiteY25" fmla="*/ 1316736 h 1423416"/>
              <a:gd name="connsiteX26" fmla="*/ 72106 w 1169386"/>
              <a:gd name="connsiteY26" fmla="*/ 1389888 h 1423416"/>
              <a:gd name="connsiteX27" fmla="*/ 291562 w 1169386"/>
              <a:gd name="connsiteY27" fmla="*/ 1371600 h 1423416"/>
              <a:gd name="connsiteX28" fmla="*/ 309850 w 1169386"/>
              <a:gd name="connsiteY28" fmla="*/ 1371600 h 14234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169386" h="1423416">
                <a:moveTo>
                  <a:pt x="1169386" y="0"/>
                </a:moveTo>
                <a:cubicBezTo>
                  <a:pt x="1137197" y="96567"/>
                  <a:pt x="1161791" y="38824"/>
                  <a:pt x="1077946" y="164592"/>
                </a:cubicBezTo>
                <a:lnTo>
                  <a:pt x="1041370" y="219456"/>
                </a:lnTo>
                <a:cubicBezTo>
                  <a:pt x="1029178" y="237744"/>
                  <a:pt x="1020336" y="258778"/>
                  <a:pt x="1004794" y="274320"/>
                </a:cubicBezTo>
                <a:cubicBezTo>
                  <a:pt x="986506" y="292608"/>
                  <a:pt x="969799" y="312627"/>
                  <a:pt x="949930" y="329184"/>
                </a:cubicBezTo>
                <a:cubicBezTo>
                  <a:pt x="933045" y="343255"/>
                  <a:pt x="913354" y="353568"/>
                  <a:pt x="895066" y="365760"/>
                </a:cubicBezTo>
                <a:cubicBezTo>
                  <a:pt x="822960" y="473918"/>
                  <a:pt x="903461" y="372826"/>
                  <a:pt x="785338" y="457200"/>
                </a:cubicBezTo>
                <a:cubicBezTo>
                  <a:pt x="764292" y="472233"/>
                  <a:pt x="751993" y="497718"/>
                  <a:pt x="730474" y="512064"/>
                </a:cubicBezTo>
                <a:cubicBezTo>
                  <a:pt x="714434" y="522757"/>
                  <a:pt x="692852" y="521731"/>
                  <a:pt x="675610" y="530352"/>
                </a:cubicBezTo>
                <a:cubicBezTo>
                  <a:pt x="655951" y="540182"/>
                  <a:pt x="639034" y="554736"/>
                  <a:pt x="620746" y="566928"/>
                </a:cubicBezTo>
                <a:lnTo>
                  <a:pt x="584170" y="676656"/>
                </a:lnTo>
                <a:lnTo>
                  <a:pt x="565882" y="731520"/>
                </a:lnTo>
                <a:cubicBezTo>
                  <a:pt x="559786" y="774192"/>
                  <a:pt x="559980" y="818249"/>
                  <a:pt x="547594" y="859536"/>
                </a:cubicBezTo>
                <a:cubicBezTo>
                  <a:pt x="534685" y="902567"/>
                  <a:pt x="493447" y="932329"/>
                  <a:pt x="456154" y="950976"/>
                </a:cubicBezTo>
                <a:cubicBezTo>
                  <a:pt x="438912" y="959597"/>
                  <a:pt x="419578" y="963168"/>
                  <a:pt x="401290" y="969264"/>
                </a:cubicBezTo>
                <a:cubicBezTo>
                  <a:pt x="364714" y="1005840"/>
                  <a:pt x="307919" y="1029920"/>
                  <a:pt x="291562" y="1078992"/>
                </a:cubicBezTo>
                <a:cubicBezTo>
                  <a:pt x="266323" y="1154708"/>
                  <a:pt x="289314" y="1123163"/>
                  <a:pt x="218410" y="1170432"/>
                </a:cubicBezTo>
                <a:cubicBezTo>
                  <a:pt x="206218" y="1188720"/>
                  <a:pt x="191664" y="1205637"/>
                  <a:pt x="181834" y="1225296"/>
                </a:cubicBezTo>
                <a:cubicBezTo>
                  <a:pt x="173213" y="1242538"/>
                  <a:pt x="175588" y="1265107"/>
                  <a:pt x="163546" y="1280160"/>
                </a:cubicBezTo>
                <a:cubicBezTo>
                  <a:pt x="149816" y="1297323"/>
                  <a:pt x="126970" y="1304544"/>
                  <a:pt x="108682" y="1316736"/>
                </a:cubicBezTo>
                <a:cubicBezTo>
                  <a:pt x="102586" y="1325880"/>
                  <a:pt x="47722" y="1423416"/>
                  <a:pt x="17242" y="1408176"/>
                </a:cubicBezTo>
                <a:cubicBezTo>
                  <a:pt x="0" y="1399555"/>
                  <a:pt x="30855" y="1372014"/>
                  <a:pt x="35530" y="1353312"/>
                </a:cubicBezTo>
                <a:cubicBezTo>
                  <a:pt x="45964" y="1311577"/>
                  <a:pt x="51204" y="1248812"/>
                  <a:pt x="72106" y="1207008"/>
                </a:cubicBezTo>
                <a:cubicBezTo>
                  <a:pt x="81936" y="1187349"/>
                  <a:pt x="108682" y="1130165"/>
                  <a:pt x="108682" y="1152144"/>
                </a:cubicBezTo>
                <a:cubicBezTo>
                  <a:pt x="108682" y="1190698"/>
                  <a:pt x="84298" y="1225296"/>
                  <a:pt x="72106" y="1261872"/>
                </a:cubicBezTo>
                <a:lnTo>
                  <a:pt x="53818" y="1316736"/>
                </a:lnTo>
                <a:cubicBezTo>
                  <a:pt x="59914" y="1341120"/>
                  <a:pt x="47615" y="1384236"/>
                  <a:pt x="72106" y="1389888"/>
                </a:cubicBezTo>
                <a:cubicBezTo>
                  <a:pt x="143632" y="1406394"/>
                  <a:pt x="218373" y="1377230"/>
                  <a:pt x="291562" y="1371600"/>
                </a:cubicBezTo>
                <a:cubicBezTo>
                  <a:pt x="297640" y="1371132"/>
                  <a:pt x="303754" y="1371600"/>
                  <a:pt x="309850" y="1371600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9771888" y="4102608"/>
            <a:ext cx="1444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C00000"/>
                </a:solidFill>
              </a:rPr>
              <a:t>отличие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166" y="335280"/>
            <a:ext cx="8596668" cy="87172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Социальное предпринимательство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336" y="1609345"/>
            <a:ext cx="9528048" cy="4023359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800" dirty="0" smtClean="0"/>
              <a:t>   </a:t>
            </a:r>
            <a:r>
              <a:rPr lang="ru-RU" sz="4200" dirty="0" smtClean="0"/>
              <a:t>субъект предпринимательства, осознающий некоторую </a:t>
            </a:r>
            <a:r>
              <a:rPr lang="ru-RU" sz="4200" u="sng" dirty="0" smtClean="0"/>
              <a:t>социальную проблему </a:t>
            </a:r>
            <a:r>
              <a:rPr lang="ru-RU" sz="4200" dirty="0" smtClean="0"/>
              <a:t>и использующий принципы предпринимательства для организации предприятия и управления им с целью решения этой проблемы, либо производства социального изменения.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24" y="420624"/>
            <a:ext cx="8853378" cy="93268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Для того, чтобы понять различия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3776" y="1408177"/>
            <a:ext cx="9747504" cy="463318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i="1" u="sng" dirty="0" smtClean="0">
                <a:solidFill>
                  <a:srgbClr val="002060"/>
                </a:solidFill>
              </a:rPr>
              <a:t>Отказаться</a:t>
            </a:r>
            <a:r>
              <a:rPr lang="ru-RU" sz="3200" b="1" i="1" dirty="0" smtClean="0">
                <a:solidFill>
                  <a:srgbClr val="002060"/>
                </a:solidFill>
              </a:rPr>
              <a:t>  от представления о том, что различия можно описать исключительно при помощи мотивационных факторов </a:t>
            </a:r>
          </a:p>
          <a:p>
            <a:pPr algn="just">
              <a:buNone/>
            </a:pP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48640" y="3602736"/>
            <a:ext cx="5340096" cy="1755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предпринимателями руководит жажда денег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419088" y="3529584"/>
            <a:ext cx="4663440" cy="19019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социальными предпринимателями – альтруизм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384048"/>
            <a:ext cx="8743650" cy="102412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Основное различие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5760" y="1335025"/>
            <a:ext cx="8908242" cy="470633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В определении ценностей</a:t>
            </a:r>
          </a:p>
          <a:p>
            <a:pPr algn="ctr">
              <a:buNone/>
            </a:pP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4645152" y="1920240"/>
            <a:ext cx="201168" cy="4926815"/>
          </a:xfrm>
          <a:custGeom>
            <a:avLst/>
            <a:gdLst>
              <a:gd name="connsiteX0" fmla="*/ 164592 w 201168"/>
              <a:gd name="connsiteY0" fmla="*/ 0 h 4926815"/>
              <a:gd name="connsiteX1" fmla="*/ 128016 w 201168"/>
              <a:gd name="connsiteY1" fmla="*/ 585216 h 4926815"/>
              <a:gd name="connsiteX2" fmla="*/ 91440 w 201168"/>
              <a:gd name="connsiteY2" fmla="*/ 713232 h 4926815"/>
              <a:gd name="connsiteX3" fmla="*/ 54864 w 201168"/>
              <a:gd name="connsiteY3" fmla="*/ 859536 h 4926815"/>
              <a:gd name="connsiteX4" fmla="*/ 0 w 201168"/>
              <a:gd name="connsiteY4" fmla="*/ 1005840 h 4926815"/>
              <a:gd name="connsiteX5" fmla="*/ 18288 w 201168"/>
              <a:gd name="connsiteY5" fmla="*/ 1389888 h 4926815"/>
              <a:gd name="connsiteX6" fmla="*/ 54864 w 201168"/>
              <a:gd name="connsiteY6" fmla="*/ 1499616 h 4926815"/>
              <a:gd name="connsiteX7" fmla="*/ 128016 w 201168"/>
              <a:gd name="connsiteY7" fmla="*/ 1591056 h 4926815"/>
              <a:gd name="connsiteX8" fmla="*/ 182880 w 201168"/>
              <a:gd name="connsiteY8" fmla="*/ 1700784 h 4926815"/>
              <a:gd name="connsiteX9" fmla="*/ 201168 w 201168"/>
              <a:gd name="connsiteY9" fmla="*/ 1755648 h 4926815"/>
              <a:gd name="connsiteX10" fmla="*/ 164592 w 201168"/>
              <a:gd name="connsiteY10" fmla="*/ 1956816 h 4926815"/>
              <a:gd name="connsiteX11" fmla="*/ 91440 w 201168"/>
              <a:gd name="connsiteY11" fmla="*/ 2139696 h 4926815"/>
              <a:gd name="connsiteX12" fmla="*/ 54864 w 201168"/>
              <a:gd name="connsiteY12" fmla="*/ 2212848 h 4926815"/>
              <a:gd name="connsiteX13" fmla="*/ 18288 w 201168"/>
              <a:gd name="connsiteY13" fmla="*/ 2395728 h 4926815"/>
              <a:gd name="connsiteX14" fmla="*/ 36576 w 201168"/>
              <a:gd name="connsiteY14" fmla="*/ 2688336 h 4926815"/>
              <a:gd name="connsiteX15" fmla="*/ 54864 w 201168"/>
              <a:gd name="connsiteY15" fmla="*/ 2743200 h 4926815"/>
              <a:gd name="connsiteX16" fmla="*/ 73152 w 201168"/>
              <a:gd name="connsiteY16" fmla="*/ 2852928 h 4926815"/>
              <a:gd name="connsiteX17" fmla="*/ 54864 w 201168"/>
              <a:gd name="connsiteY17" fmla="*/ 4041648 h 4926815"/>
              <a:gd name="connsiteX18" fmla="*/ 73152 w 201168"/>
              <a:gd name="connsiteY18" fmla="*/ 4553712 h 4926815"/>
              <a:gd name="connsiteX19" fmla="*/ 91440 w 201168"/>
              <a:gd name="connsiteY19" fmla="*/ 4663440 h 49268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01168" h="4926815">
                <a:moveTo>
                  <a:pt x="164592" y="0"/>
                </a:moveTo>
                <a:cubicBezTo>
                  <a:pt x="157852" y="141543"/>
                  <a:pt x="150158" y="419154"/>
                  <a:pt x="128016" y="585216"/>
                </a:cubicBezTo>
                <a:cubicBezTo>
                  <a:pt x="120070" y="644811"/>
                  <a:pt x="106158" y="659265"/>
                  <a:pt x="91440" y="713232"/>
                </a:cubicBezTo>
                <a:cubicBezTo>
                  <a:pt x="78213" y="761730"/>
                  <a:pt x="77345" y="814574"/>
                  <a:pt x="54864" y="859536"/>
                </a:cubicBezTo>
                <a:cubicBezTo>
                  <a:pt x="7048" y="955169"/>
                  <a:pt x="24900" y="906240"/>
                  <a:pt x="0" y="1005840"/>
                </a:cubicBezTo>
                <a:cubicBezTo>
                  <a:pt x="6096" y="1133856"/>
                  <a:pt x="4135" y="1262511"/>
                  <a:pt x="18288" y="1389888"/>
                </a:cubicBezTo>
                <a:cubicBezTo>
                  <a:pt x="22546" y="1428207"/>
                  <a:pt x="30779" y="1469510"/>
                  <a:pt x="54864" y="1499616"/>
                </a:cubicBezTo>
                <a:lnTo>
                  <a:pt x="128016" y="1591056"/>
                </a:lnTo>
                <a:cubicBezTo>
                  <a:pt x="173983" y="1728958"/>
                  <a:pt x="111976" y="1558977"/>
                  <a:pt x="182880" y="1700784"/>
                </a:cubicBezTo>
                <a:cubicBezTo>
                  <a:pt x="191501" y="1718026"/>
                  <a:pt x="195072" y="1737360"/>
                  <a:pt x="201168" y="1755648"/>
                </a:cubicBezTo>
                <a:cubicBezTo>
                  <a:pt x="193409" y="1809960"/>
                  <a:pt x="185122" y="1899331"/>
                  <a:pt x="164592" y="1956816"/>
                </a:cubicBezTo>
                <a:cubicBezTo>
                  <a:pt x="142510" y="2018647"/>
                  <a:pt x="120802" y="2080972"/>
                  <a:pt x="91440" y="2139696"/>
                </a:cubicBezTo>
                <a:cubicBezTo>
                  <a:pt x="79248" y="2164080"/>
                  <a:pt x="64436" y="2187322"/>
                  <a:pt x="54864" y="2212848"/>
                </a:cubicBezTo>
                <a:cubicBezTo>
                  <a:pt x="38495" y="2256498"/>
                  <a:pt x="24609" y="2357802"/>
                  <a:pt x="18288" y="2395728"/>
                </a:cubicBezTo>
                <a:cubicBezTo>
                  <a:pt x="24384" y="2493264"/>
                  <a:pt x="26346" y="2591147"/>
                  <a:pt x="36576" y="2688336"/>
                </a:cubicBezTo>
                <a:cubicBezTo>
                  <a:pt x="38594" y="2707507"/>
                  <a:pt x="50682" y="2724382"/>
                  <a:pt x="54864" y="2743200"/>
                </a:cubicBezTo>
                <a:cubicBezTo>
                  <a:pt x="62908" y="2779398"/>
                  <a:pt x="67056" y="2816352"/>
                  <a:pt x="73152" y="2852928"/>
                </a:cubicBezTo>
                <a:cubicBezTo>
                  <a:pt x="67056" y="3249168"/>
                  <a:pt x="54864" y="3645361"/>
                  <a:pt x="54864" y="4041648"/>
                </a:cubicBezTo>
                <a:cubicBezTo>
                  <a:pt x="54864" y="4212445"/>
                  <a:pt x="62156" y="4383270"/>
                  <a:pt x="73152" y="4553712"/>
                </a:cubicBezTo>
                <a:cubicBezTo>
                  <a:pt x="97223" y="4926815"/>
                  <a:pt x="91440" y="4303850"/>
                  <a:pt x="91440" y="4663440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10896" y="1865376"/>
            <a:ext cx="3968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предприниматели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0896" y="2779776"/>
            <a:ext cx="424010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служение рынкам, которые смогут </a:t>
            </a:r>
          </a:p>
          <a:p>
            <a:r>
              <a:rPr lang="ru-RU" sz="2800" dirty="0" smtClean="0"/>
              <a:t>легко использовать новый продукт </a:t>
            </a:r>
          </a:p>
          <a:p>
            <a:r>
              <a:rPr lang="ru-RU" sz="2800" dirty="0" smtClean="0"/>
              <a:t>или услугу , и таким образом ориентирована на извлечение прибыли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1865376"/>
            <a:ext cx="6705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Социальные предприниматели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2704" y="2670048"/>
            <a:ext cx="61996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Не ждут и не стремятся достигнуть существенной </a:t>
            </a:r>
          </a:p>
          <a:p>
            <a:r>
              <a:rPr lang="ru-RU" sz="2400" dirty="0" smtClean="0"/>
              <a:t>финансовой прибыли стремятся к ценностям в</a:t>
            </a:r>
          </a:p>
          <a:p>
            <a:r>
              <a:rPr lang="ru-RU" sz="2400" dirty="0" smtClean="0"/>
              <a:t> виде крупномасштабных положительных трансформаций, </a:t>
            </a:r>
          </a:p>
          <a:p>
            <a:r>
              <a:rPr lang="ru-RU" sz="2400" dirty="0" smtClean="0"/>
              <a:t>которые затрагивают значительный сегмент общества </a:t>
            </a:r>
          </a:p>
          <a:p>
            <a:r>
              <a:rPr lang="ru-RU" sz="2400" dirty="0" smtClean="0"/>
              <a:t>или все общество в целом.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716768" cy="1042416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Компоненты социального предпринимательства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3504" y="1133856"/>
            <a:ext cx="6382512" cy="15179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выявление социальной проблемы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76272" y="2651760"/>
            <a:ext cx="6419088" cy="16276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выявление собственных возможностей для решения выявленной проблемы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42816" y="4297680"/>
            <a:ext cx="6601968" cy="1408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решение социальной проблемы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443984" y="1389888"/>
            <a:ext cx="2779776" cy="288950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Социальное предпринимательство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6032" y="1975104"/>
            <a:ext cx="4187952" cy="1335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Традиционное предпринимательство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223760" y="2029968"/>
            <a:ext cx="4297680" cy="138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Благотворительность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4128" y="420624"/>
            <a:ext cx="94355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>
              <a:spcBef>
                <a:spcPct val="0"/>
              </a:spcBef>
            </a:pPr>
            <a:r>
              <a:rPr lang="ru-RU" sz="3200" b="1" i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Границы социального предпринимательства</a:t>
            </a: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4425696" y="1792224"/>
            <a:ext cx="18288" cy="46634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242048" y="1645920"/>
            <a:ext cx="0" cy="464515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17136" y="4370832"/>
            <a:ext cx="2596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Уже не благотворительность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462272" y="5431536"/>
            <a:ext cx="2761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Ещё не предпринимательская деятельность</a:t>
            </a:r>
            <a:endParaRPr lang="ru-RU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658368" y="4754880"/>
            <a:ext cx="3163824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Разный 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644384" y="4572000"/>
            <a:ext cx="3602736" cy="10058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результат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574" y="371856"/>
            <a:ext cx="8596668" cy="871728"/>
          </a:xfrm>
        </p:spPr>
        <p:txBody>
          <a:bodyPr/>
          <a:lstStyle/>
          <a:p>
            <a:r>
              <a:rPr lang="ru-RU" b="1" i="1" dirty="0" smtClean="0">
                <a:solidFill>
                  <a:srgbClr val="002060"/>
                </a:solidFill>
              </a:rPr>
              <a:t>Еще одна пара понятий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5760" y="2194560"/>
            <a:ext cx="4590288" cy="2304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Социальное предпринимательство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17920" y="2176272"/>
            <a:ext cx="5230368" cy="2377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Социальный </a:t>
            </a:r>
            <a:r>
              <a:rPr lang="ru-RU" sz="2800" b="1" i="1" dirty="0" err="1" smtClean="0">
                <a:solidFill>
                  <a:srgbClr val="002060"/>
                </a:solidFill>
              </a:rPr>
              <a:t>активизм</a:t>
            </a:r>
            <a:endParaRPr lang="ru-RU" sz="2800" b="1" i="1" dirty="0" smtClean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6944" y="3218688"/>
            <a:ext cx="640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</a:rPr>
              <a:t>И</a:t>
            </a:r>
            <a:endParaRPr lang="ru-RU" sz="4800" b="1" i="1" dirty="0">
              <a:solidFill>
                <a:srgbClr val="00206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29968" y="5138928"/>
            <a:ext cx="7626096" cy="140817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Мотивация та же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Личные качества деятеля те же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1574" y="280416"/>
            <a:ext cx="8596668" cy="743712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Основное отличие 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2336" y="1408177"/>
            <a:ext cx="10094976" cy="463318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В решительности деятеля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4" name="Полилиния 3"/>
          <p:cNvSpPr/>
          <p:nvPr/>
        </p:nvSpPr>
        <p:spPr>
          <a:xfrm flipH="1">
            <a:off x="5029200" y="2084832"/>
            <a:ext cx="201168" cy="3602736"/>
          </a:xfrm>
          <a:custGeom>
            <a:avLst/>
            <a:gdLst>
              <a:gd name="connsiteX0" fmla="*/ 146304 w 164592"/>
              <a:gd name="connsiteY0" fmla="*/ 0 h 4517136"/>
              <a:gd name="connsiteX1" fmla="*/ 109728 w 164592"/>
              <a:gd name="connsiteY1" fmla="*/ 475488 h 4517136"/>
              <a:gd name="connsiteX2" fmla="*/ 73152 w 164592"/>
              <a:gd name="connsiteY2" fmla="*/ 640080 h 4517136"/>
              <a:gd name="connsiteX3" fmla="*/ 54864 w 164592"/>
              <a:gd name="connsiteY3" fmla="*/ 804672 h 4517136"/>
              <a:gd name="connsiteX4" fmla="*/ 91440 w 164592"/>
              <a:gd name="connsiteY4" fmla="*/ 1865376 h 4517136"/>
              <a:gd name="connsiteX5" fmla="*/ 91440 w 164592"/>
              <a:gd name="connsiteY5" fmla="*/ 3474720 h 4517136"/>
              <a:gd name="connsiteX6" fmla="*/ 54864 w 164592"/>
              <a:gd name="connsiteY6" fmla="*/ 3584448 h 4517136"/>
              <a:gd name="connsiteX7" fmla="*/ 36576 w 164592"/>
              <a:gd name="connsiteY7" fmla="*/ 3657600 h 4517136"/>
              <a:gd name="connsiteX8" fmla="*/ 0 w 164592"/>
              <a:gd name="connsiteY8" fmla="*/ 3767328 h 4517136"/>
              <a:gd name="connsiteX9" fmla="*/ 18288 w 164592"/>
              <a:gd name="connsiteY9" fmla="*/ 4041648 h 4517136"/>
              <a:gd name="connsiteX10" fmla="*/ 36576 w 164592"/>
              <a:gd name="connsiteY10" fmla="*/ 4096512 h 4517136"/>
              <a:gd name="connsiteX11" fmla="*/ 109728 w 164592"/>
              <a:gd name="connsiteY11" fmla="*/ 4224528 h 4517136"/>
              <a:gd name="connsiteX12" fmla="*/ 128016 w 164592"/>
              <a:gd name="connsiteY12" fmla="*/ 4315968 h 4517136"/>
              <a:gd name="connsiteX13" fmla="*/ 146304 w 164592"/>
              <a:gd name="connsiteY13" fmla="*/ 4389120 h 4517136"/>
              <a:gd name="connsiteX14" fmla="*/ 164592 w 164592"/>
              <a:gd name="connsiteY14" fmla="*/ 4517136 h 4517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4592" h="4517136">
                <a:moveTo>
                  <a:pt x="146304" y="0"/>
                </a:moveTo>
                <a:cubicBezTo>
                  <a:pt x="134112" y="158496"/>
                  <a:pt x="140903" y="319611"/>
                  <a:pt x="109728" y="475488"/>
                </a:cubicBezTo>
                <a:cubicBezTo>
                  <a:pt x="86511" y="591574"/>
                  <a:pt x="98979" y="536772"/>
                  <a:pt x="73152" y="640080"/>
                </a:cubicBezTo>
                <a:cubicBezTo>
                  <a:pt x="67056" y="694944"/>
                  <a:pt x="54864" y="749470"/>
                  <a:pt x="54864" y="804672"/>
                </a:cubicBezTo>
                <a:cubicBezTo>
                  <a:pt x="54864" y="1646526"/>
                  <a:pt x="31828" y="1448095"/>
                  <a:pt x="91440" y="1865376"/>
                </a:cubicBezTo>
                <a:cubicBezTo>
                  <a:pt x="124694" y="2530452"/>
                  <a:pt x="131006" y="2498747"/>
                  <a:pt x="91440" y="3474720"/>
                </a:cubicBezTo>
                <a:cubicBezTo>
                  <a:pt x="89878" y="3513243"/>
                  <a:pt x="64215" y="3547045"/>
                  <a:pt x="54864" y="3584448"/>
                </a:cubicBezTo>
                <a:cubicBezTo>
                  <a:pt x="48768" y="3608832"/>
                  <a:pt x="43798" y="3633526"/>
                  <a:pt x="36576" y="3657600"/>
                </a:cubicBezTo>
                <a:cubicBezTo>
                  <a:pt x="25497" y="3694529"/>
                  <a:pt x="0" y="3767328"/>
                  <a:pt x="0" y="3767328"/>
                </a:cubicBezTo>
                <a:cubicBezTo>
                  <a:pt x="6096" y="3858768"/>
                  <a:pt x="8168" y="3950566"/>
                  <a:pt x="18288" y="4041648"/>
                </a:cubicBezTo>
                <a:cubicBezTo>
                  <a:pt x="20417" y="4060807"/>
                  <a:pt x="28982" y="4078793"/>
                  <a:pt x="36576" y="4096512"/>
                </a:cubicBezTo>
                <a:cubicBezTo>
                  <a:pt x="64419" y="4161480"/>
                  <a:pt x="72995" y="4169429"/>
                  <a:pt x="109728" y="4224528"/>
                </a:cubicBezTo>
                <a:cubicBezTo>
                  <a:pt x="115824" y="4255008"/>
                  <a:pt x="121273" y="4285625"/>
                  <a:pt x="128016" y="4315968"/>
                </a:cubicBezTo>
                <a:cubicBezTo>
                  <a:pt x="133468" y="4340504"/>
                  <a:pt x="141808" y="4364391"/>
                  <a:pt x="146304" y="4389120"/>
                </a:cubicBezTo>
                <a:cubicBezTo>
                  <a:pt x="154015" y="4431530"/>
                  <a:pt x="164592" y="4517136"/>
                  <a:pt x="164592" y="4517136"/>
                </a:cubicBezTo>
              </a:path>
            </a:pathLst>
          </a:cu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37744" y="2084832"/>
            <a:ext cx="4754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Социальный предприниматель 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40" y="3218688"/>
            <a:ext cx="4572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Действует самостоятельно</a:t>
            </a:r>
          </a:p>
          <a:p>
            <a:r>
              <a:rPr lang="ru-RU" sz="2800" dirty="0" smtClean="0"/>
              <a:t> и напрямую,</a:t>
            </a:r>
          </a:p>
          <a:p>
            <a:r>
              <a:rPr lang="ru-RU" sz="2800" dirty="0" smtClean="0"/>
              <a:t>пытаясь добиться</a:t>
            </a:r>
          </a:p>
          <a:p>
            <a:r>
              <a:rPr lang="ru-RU" sz="2800" dirty="0" smtClean="0"/>
              <a:t> изменений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870448" y="2121408"/>
            <a:ext cx="4663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Социальный активист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34050" y="2896362"/>
            <a:ext cx="645795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Действует опосредованно, </a:t>
            </a:r>
          </a:p>
          <a:p>
            <a:r>
              <a:rPr lang="ru-RU" sz="2800" dirty="0" smtClean="0"/>
              <a:t>оказывая влияние на других</a:t>
            </a:r>
          </a:p>
          <a:p>
            <a:r>
              <a:rPr lang="ru-RU" sz="2800" dirty="0" smtClean="0"/>
              <a:t> </a:t>
            </a:r>
            <a:r>
              <a:rPr lang="ru-RU" sz="2400" dirty="0" smtClean="0"/>
              <a:t>(органы власти, НКО, потребителей, сотрудников…)</a:t>
            </a:r>
          </a:p>
          <a:p>
            <a:r>
              <a:rPr lang="ru-RU" sz="2800" dirty="0" smtClean="0"/>
              <a:t> чтобы побудить их к действиям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92224" y="5833872"/>
            <a:ext cx="7936992" cy="10241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002060"/>
                </a:solidFill>
              </a:rPr>
              <a:t>Часто наблюдается совмещение стратегий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4320" y="237744"/>
            <a:ext cx="8999682" cy="169265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Виды деятельности социального предпринимательства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93776" y="1737361"/>
            <a:ext cx="8780226" cy="4304002"/>
          </a:xfrm>
        </p:spPr>
        <p:txBody>
          <a:bodyPr>
            <a:normAutofit/>
          </a:bodyPr>
          <a:lstStyle/>
          <a:p>
            <a:pPr marL="0" indent="0"/>
            <a:r>
              <a:rPr lang="ru-RU" sz="3200" dirty="0" smtClean="0"/>
              <a:t> Производство товаров</a:t>
            </a:r>
          </a:p>
          <a:p>
            <a:pPr marL="0" indent="0">
              <a:buNone/>
            </a:pPr>
            <a:endParaRPr lang="ru-RU" sz="3200" dirty="0" smtClean="0"/>
          </a:p>
          <a:p>
            <a:pPr marL="0" indent="0"/>
            <a:r>
              <a:rPr lang="ru-RU" sz="3200" dirty="0" smtClean="0"/>
              <a:t> Предоставление социально значимых услуг и работ, в том числе для отдельных категорий граждан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73023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286" y="316992"/>
            <a:ext cx="8596668" cy="132080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Тема социального предпринимательства: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01953"/>
            <a:ext cx="7991856" cy="413941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Становится все более обсуждаемой год от года </a:t>
            </a:r>
          </a:p>
          <a:p>
            <a:r>
              <a:rPr lang="ru-RU" sz="3200" dirty="0" smtClean="0"/>
              <a:t>Новая тема, не до конца осмысленная</a:t>
            </a:r>
          </a:p>
          <a:p>
            <a:r>
              <a:rPr lang="ru-RU" sz="3200" dirty="0" smtClean="0"/>
              <a:t>Обладает масштабной перспективой</a:t>
            </a: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 rot="498624">
            <a:off x="8192557" y="2709361"/>
            <a:ext cx="4039672" cy="387705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rgbClr val="002060"/>
                </a:solidFill>
              </a:rPr>
              <a:t>Появились перспективы распространения социального предпринимательства и в нашей стране</a:t>
            </a:r>
            <a:endParaRPr lang="ru-RU" sz="2400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302" y="316992"/>
            <a:ext cx="8596668" cy="1036320"/>
          </a:xfrm>
        </p:spPr>
        <p:txBody>
          <a:bodyPr/>
          <a:lstStyle/>
          <a:p>
            <a:pPr marL="0" indent="0"/>
            <a:r>
              <a:rPr lang="ru-RU" b="1" i="1" dirty="0" smtClean="0">
                <a:solidFill>
                  <a:srgbClr val="002060"/>
                </a:solidFill>
              </a:rPr>
              <a:t>Производство товаров: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9184" y="1188720"/>
            <a:ext cx="8944818" cy="4852643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solidFill>
                  <a:srgbClr val="002060"/>
                </a:solidFill>
              </a:rPr>
              <a:t>социально значимых </a:t>
            </a:r>
            <a:r>
              <a:rPr lang="ru-RU" sz="2800" dirty="0" smtClean="0"/>
              <a:t>(реабилитационное оборудование, детские площадки); </a:t>
            </a:r>
          </a:p>
          <a:p>
            <a:r>
              <a:rPr lang="ru-RU" sz="3600" b="1" i="1" dirty="0" smtClean="0">
                <a:solidFill>
                  <a:srgbClr val="002060"/>
                </a:solidFill>
              </a:rPr>
              <a:t>общего пользования </a:t>
            </a:r>
            <a:r>
              <a:rPr lang="ru-RU" sz="2800" dirty="0" smtClean="0"/>
              <a:t>(мебель, одежда, народные промыслы, продукты питания)</a:t>
            </a:r>
            <a:endParaRPr lang="ru-RU" sz="28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370832" y="3767328"/>
            <a:ext cx="7821168" cy="2322576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002060"/>
                </a:solidFill>
              </a:rPr>
              <a:t>Главное – это определение целевого потребителя из числа социально незащищенных слоев населения</a:t>
            </a:r>
            <a:endParaRPr lang="ru-RU" sz="24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6032" y="237744"/>
            <a:ext cx="11411712" cy="153619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Предоставление социально значимых услуг и работ, в том числе для отдельных категорий граждан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28800"/>
            <a:ext cx="11210544" cy="50292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консультирование</a:t>
            </a:r>
            <a:r>
              <a:rPr lang="ru-RU" sz="2800" dirty="0" smtClean="0"/>
              <a:t> </a:t>
            </a:r>
            <a:r>
              <a:rPr lang="ru-RU" sz="2400" dirty="0" smtClean="0"/>
              <a:t>(</a:t>
            </a:r>
            <a:r>
              <a:rPr lang="ru-RU" sz="2400" dirty="0" err="1" smtClean="0"/>
              <a:t>социально-психолого-педагогическое</a:t>
            </a:r>
            <a:r>
              <a:rPr lang="ru-RU" sz="2400" dirty="0" smtClean="0"/>
              <a:t>, юридическое); </a:t>
            </a:r>
          </a:p>
          <a:p>
            <a:endParaRPr lang="ru-RU" sz="2400" dirty="0" smtClean="0"/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обучение и повышение квалификации </a:t>
            </a:r>
            <a:r>
              <a:rPr lang="ru-RU" sz="2800" dirty="0" smtClean="0"/>
              <a:t>(</a:t>
            </a:r>
            <a:r>
              <a:rPr lang="ru-RU" sz="2400" dirty="0" smtClean="0"/>
              <a:t>проведение тренингов и семинаров, развитие творческих способностей);</a:t>
            </a:r>
          </a:p>
          <a:p>
            <a:r>
              <a:rPr lang="ru-RU" sz="2400" dirty="0" smtClean="0"/>
              <a:t> 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бытовые услуги </a:t>
            </a:r>
            <a:r>
              <a:rPr lang="ru-RU" sz="2400" dirty="0" smtClean="0"/>
              <a:t>(ремонт обуви; парикмахерские, прачечные, копировальные услуги и т.п.); 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1064240" cy="170078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Предоставление социально значимых услуг и работ, в том числе для отдельных категорий граждан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2160589"/>
            <a:ext cx="9929706" cy="3880773"/>
          </a:xfrm>
        </p:spPr>
        <p:txBody>
          <a:bodyPr>
            <a:normAutofit fontScale="92500"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медико-социальная помощь </a:t>
            </a:r>
            <a:r>
              <a:rPr lang="ru-RU" sz="2400" dirty="0" smtClean="0"/>
              <a:t>(социальное обслуживание населения, услуги на дому и т.п.); 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развитие экологического туризма; 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услуги в сфере культуры </a:t>
            </a:r>
            <a:r>
              <a:rPr lang="ru-RU" sz="2400" dirty="0" smtClean="0"/>
              <a:t>(театральные спектакли, художественное оформление и т.п.); 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развитие сельскохозяйственной деятельности</a:t>
            </a:r>
            <a:r>
              <a:rPr lang="ru-RU" sz="2400" dirty="0" smtClean="0"/>
              <a:t>; 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трудоустройство безработных</a:t>
            </a:r>
            <a:r>
              <a:rPr lang="ru-RU" sz="2400" dirty="0" smtClean="0"/>
              <a:t>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512" y="283028"/>
            <a:ext cx="9825202" cy="13208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i="1" dirty="0" smtClean="0">
                <a:solidFill>
                  <a:srgbClr val="002060"/>
                </a:solidFill>
              </a:rPr>
              <a:t/>
            </a:r>
            <a:br>
              <a:rPr lang="ru-RU" sz="2400" b="1" i="1" dirty="0" smtClean="0">
                <a:solidFill>
                  <a:srgbClr val="002060"/>
                </a:solidFill>
              </a:rPr>
            </a:br>
            <a:r>
              <a:rPr lang="ru-RU" sz="3200" b="1" i="1" dirty="0" smtClean="0">
                <a:solidFill>
                  <a:srgbClr val="002060"/>
                </a:solidFill>
              </a:rPr>
              <a:t>Правовое поле социального предпринимательства</a:t>
            </a:r>
          </a:p>
        </p:txBody>
      </p:sp>
      <p:pic>
        <p:nvPicPr>
          <p:cNvPr id="39938" name="Picture 2" descr="http://im3-tub-ru.yandex.net/i?id=393795515-06-72&amp;n=21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9062" y="1632857"/>
            <a:ext cx="6570617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333376"/>
            <a:ext cx="9104810" cy="574675"/>
          </a:xfrm>
        </p:spPr>
        <p:txBody>
          <a:bodyPr>
            <a:noAutofit/>
          </a:bodyPr>
          <a:lstStyle/>
          <a:p>
            <a:pPr marL="342900" indent="-342900">
              <a:defRPr/>
            </a:pPr>
            <a:r>
              <a:rPr lang="ru-RU" sz="3200" b="1" i="1" dirty="0" smtClean="0">
                <a:solidFill>
                  <a:srgbClr val="002060"/>
                </a:solidFill>
              </a:rPr>
              <a:t>Классификация юридических лиц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90651" y="1125539"/>
            <a:ext cx="9313333" cy="71913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</a:rPr>
              <a:t>Юридические лица (организации)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1801" y="2420938"/>
            <a:ext cx="6432551" cy="86360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</a:rPr>
              <a:t>коммерческие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40084" y="2420938"/>
            <a:ext cx="4417483" cy="863600"/>
          </a:xfrm>
          <a:prstGeom prst="rect">
            <a:avLst/>
          </a:prstGeom>
          <a:solidFill>
            <a:srgbClr val="FF9999"/>
          </a:solidFill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</a:rPr>
              <a:t>некоммерческие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" y="3860800"/>
            <a:ext cx="2256367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товарищества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39485" y="3860800"/>
            <a:ext cx="3168649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хозяйственные общества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0" y="5084763"/>
            <a:ext cx="1007533" cy="6985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ПТ</a:t>
            </a:r>
          </a:p>
        </p:txBody>
      </p:sp>
      <p:sp>
        <p:nvSpPr>
          <p:cNvPr id="13" name="Овал 12"/>
          <p:cNvSpPr/>
          <p:nvPr/>
        </p:nvSpPr>
        <p:spPr>
          <a:xfrm>
            <a:off x="1488018" y="5805488"/>
            <a:ext cx="1536700" cy="6985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ООО</a:t>
            </a:r>
          </a:p>
        </p:txBody>
      </p:sp>
      <p:sp>
        <p:nvSpPr>
          <p:cNvPr id="14" name="Овал 13"/>
          <p:cNvSpPr/>
          <p:nvPr/>
        </p:nvSpPr>
        <p:spPr>
          <a:xfrm>
            <a:off x="2832101" y="5805488"/>
            <a:ext cx="1536700" cy="6985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ОДО</a:t>
            </a:r>
          </a:p>
        </p:txBody>
      </p:sp>
      <p:sp>
        <p:nvSpPr>
          <p:cNvPr id="15" name="Овал 14"/>
          <p:cNvSpPr/>
          <p:nvPr/>
        </p:nvSpPr>
        <p:spPr>
          <a:xfrm>
            <a:off x="4271434" y="5805488"/>
            <a:ext cx="1631951" cy="6985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ЗАО</a:t>
            </a:r>
          </a:p>
        </p:txBody>
      </p:sp>
      <p:sp>
        <p:nvSpPr>
          <p:cNvPr id="16" name="Овал 15"/>
          <p:cNvSpPr/>
          <p:nvPr/>
        </p:nvSpPr>
        <p:spPr>
          <a:xfrm>
            <a:off x="5712884" y="5805488"/>
            <a:ext cx="1439333" cy="6985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ОАО</a:t>
            </a:r>
          </a:p>
        </p:txBody>
      </p:sp>
      <p:sp>
        <p:nvSpPr>
          <p:cNvPr id="17" name="Овал 16"/>
          <p:cNvSpPr/>
          <p:nvPr/>
        </p:nvSpPr>
        <p:spPr>
          <a:xfrm>
            <a:off x="1200151" y="5084763"/>
            <a:ext cx="1007533" cy="6985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КТ</a:t>
            </a:r>
          </a:p>
        </p:txBody>
      </p:sp>
      <p:sp>
        <p:nvSpPr>
          <p:cNvPr id="18" name="Овал 17"/>
          <p:cNvSpPr/>
          <p:nvPr/>
        </p:nvSpPr>
        <p:spPr>
          <a:xfrm>
            <a:off x="5808134" y="4581525"/>
            <a:ext cx="1007533" cy="6985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rgbClr val="002060"/>
                </a:solidFill>
              </a:rPr>
              <a:t>ук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864351" y="4581525"/>
            <a:ext cx="1007533" cy="6985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rgbClr val="002060"/>
                </a:solidFill>
              </a:rPr>
              <a:t>пк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920568" y="4221163"/>
            <a:ext cx="1919817" cy="698500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фонд</a:t>
            </a:r>
          </a:p>
        </p:txBody>
      </p:sp>
      <p:sp>
        <p:nvSpPr>
          <p:cNvPr id="21" name="Овал 20"/>
          <p:cNvSpPr/>
          <p:nvPr/>
        </p:nvSpPr>
        <p:spPr>
          <a:xfrm>
            <a:off x="10128251" y="4221163"/>
            <a:ext cx="1631949" cy="698500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АНО</a:t>
            </a:r>
          </a:p>
        </p:txBody>
      </p:sp>
      <p:sp>
        <p:nvSpPr>
          <p:cNvPr id="22" name="Овал 21"/>
          <p:cNvSpPr/>
          <p:nvPr/>
        </p:nvSpPr>
        <p:spPr>
          <a:xfrm>
            <a:off x="7247467" y="5732463"/>
            <a:ext cx="1631951" cy="698500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НП</a:t>
            </a:r>
          </a:p>
        </p:txBody>
      </p:sp>
      <p:sp>
        <p:nvSpPr>
          <p:cNvPr id="23" name="Овал 22"/>
          <p:cNvSpPr/>
          <p:nvPr/>
        </p:nvSpPr>
        <p:spPr>
          <a:xfrm>
            <a:off x="10223501" y="5661025"/>
            <a:ext cx="1968500" cy="698500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solidFill>
                  <a:srgbClr val="002060"/>
                </a:solidFill>
              </a:rPr>
              <a:t>Ассоц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8879418" y="5661025"/>
            <a:ext cx="1441449" cy="698500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rgbClr val="002060"/>
                </a:solidFill>
              </a:rPr>
              <a:t>Учр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26" name="Прямая со стрелкой 25"/>
          <p:cNvCxnSpPr/>
          <p:nvPr/>
        </p:nvCxnSpPr>
        <p:spPr>
          <a:xfrm>
            <a:off x="3695700" y="1916114"/>
            <a:ext cx="0" cy="4333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9457267" y="1844676"/>
            <a:ext cx="0" cy="5762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1007533" y="3284538"/>
            <a:ext cx="0" cy="5762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10" idx="0"/>
          </p:cNvCxnSpPr>
          <p:nvPr/>
        </p:nvCxnSpPr>
        <p:spPr>
          <a:xfrm>
            <a:off x="4176185" y="3284538"/>
            <a:ext cx="46567" cy="5762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18" idx="0"/>
          </p:cNvCxnSpPr>
          <p:nvPr/>
        </p:nvCxnSpPr>
        <p:spPr>
          <a:xfrm>
            <a:off x="5615518" y="3284539"/>
            <a:ext cx="696383" cy="12969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19" idx="0"/>
          </p:cNvCxnSpPr>
          <p:nvPr/>
        </p:nvCxnSpPr>
        <p:spPr>
          <a:xfrm>
            <a:off x="5712885" y="3284539"/>
            <a:ext cx="1655233" cy="12969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334433" y="4797425"/>
            <a:ext cx="0" cy="2873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17" idx="0"/>
          </p:cNvCxnSpPr>
          <p:nvPr/>
        </p:nvCxnSpPr>
        <p:spPr>
          <a:xfrm>
            <a:off x="1678517" y="4797425"/>
            <a:ext cx="25400" cy="2873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2446867" y="4797426"/>
            <a:ext cx="960967" cy="1008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endCxn id="14" idx="0"/>
          </p:cNvCxnSpPr>
          <p:nvPr/>
        </p:nvCxnSpPr>
        <p:spPr>
          <a:xfrm flipH="1">
            <a:off x="3600452" y="4797426"/>
            <a:ext cx="95249" cy="1008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endCxn id="15" idx="0"/>
          </p:cNvCxnSpPr>
          <p:nvPr/>
        </p:nvCxnSpPr>
        <p:spPr>
          <a:xfrm>
            <a:off x="4944534" y="4797426"/>
            <a:ext cx="143933" cy="1008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5422901" y="4797426"/>
            <a:ext cx="768351" cy="1008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endCxn id="20" idx="0"/>
          </p:cNvCxnSpPr>
          <p:nvPr/>
        </p:nvCxnSpPr>
        <p:spPr>
          <a:xfrm>
            <a:off x="8784167" y="3284539"/>
            <a:ext cx="95251" cy="936625"/>
          </a:xfrm>
          <a:prstGeom prst="straightConnector1">
            <a:avLst/>
          </a:prstGeom>
          <a:ln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endCxn id="21" idx="0"/>
          </p:cNvCxnSpPr>
          <p:nvPr/>
        </p:nvCxnSpPr>
        <p:spPr>
          <a:xfrm>
            <a:off x="10896601" y="3284539"/>
            <a:ext cx="48684" cy="936625"/>
          </a:xfrm>
          <a:prstGeom prst="straightConnector1">
            <a:avLst/>
          </a:prstGeom>
          <a:ln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endCxn id="22" idx="0"/>
          </p:cNvCxnSpPr>
          <p:nvPr/>
        </p:nvCxnSpPr>
        <p:spPr>
          <a:xfrm>
            <a:off x="7823201" y="3357563"/>
            <a:ext cx="241300" cy="2374900"/>
          </a:xfrm>
          <a:prstGeom prst="straightConnector1">
            <a:avLst/>
          </a:prstGeom>
          <a:ln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9840385" y="3284539"/>
            <a:ext cx="95249" cy="2447925"/>
          </a:xfrm>
          <a:prstGeom prst="straightConnector1">
            <a:avLst/>
          </a:prstGeom>
          <a:ln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>
            <a:off x="11664951" y="3284539"/>
            <a:ext cx="192616" cy="2376487"/>
          </a:xfrm>
          <a:prstGeom prst="straightConnector1">
            <a:avLst/>
          </a:prstGeom>
          <a:ln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1801" y="2420938"/>
            <a:ext cx="6432551" cy="86360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</a:rPr>
              <a:t>коммерческие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40084" y="2420938"/>
            <a:ext cx="4417483" cy="863600"/>
          </a:xfrm>
          <a:prstGeom prst="rect">
            <a:avLst/>
          </a:prstGeom>
          <a:solidFill>
            <a:srgbClr val="FF9999"/>
          </a:solidFill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</a:rPr>
              <a:t>некоммерческие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" y="3860800"/>
            <a:ext cx="2256367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товарищества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39485" y="3860800"/>
            <a:ext cx="3168649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хозяйственные общества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0" y="5084763"/>
            <a:ext cx="1007533" cy="6985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ПТ</a:t>
            </a:r>
          </a:p>
        </p:txBody>
      </p:sp>
      <p:sp>
        <p:nvSpPr>
          <p:cNvPr id="13" name="Овал 12"/>
          <p:cNvSpPr/>
          <p:nvPr/>
        </p:nvSpPr>
        <p:spPr>
          <a:xfrm>
            <a:off x="1488018" y="5805488"/>
            <a:ext cx="1536700" cy="6985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ООО</a:t>
            </a:r>
          </a:p>
        </p:txBody>
      </p:sp>
      <p:sp>
        <p:nvSpPr>
          <p:cNvPr id="14" name="Овал 13"/>
          <p:cNvSpPr/>
          <p:nvPr/>
        </p:nvSpPr>
        <p:spPr>
          <a:xfrm>
            <a:off x="2832101" y="5805488"/>
            <a:ext cx="1536700" cy="6985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ОДО</a:t>
            </a:r>
          </a:p>
        </p:txBody>
      </p:sp>
      <p:sp>
        <p:nvSpPr>
          <p:cNvPr id="15" name="Овал 14"/>
          <p:cNvSpPr/>
          <p:nvPr/>
        </p:nvSpPr>
        <p:spPr>
          <a:xfrm>
            <a:off x="4271434" y="5805488"/>
            <a:ext cx="1631951" cy="6985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ЗАО</a:t>
            </a:r>
          </a:p>
        </p:txBody>
      </p:sp>
      <p:sp>
        <p:nvSpPr>
          <p:cNvPr id="16" name="Овал 15"/>
          <p:cNvSpPr/>
          <p:nvPr/>
        </p:nvSpPr>
        <p:spPr>
          <a:xfrm>
            <a:off x="5712884" y="5805488"/>
            <a:ext cx="1439333" cy="6985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ОАО</a:t>
            </a:r>
          </a:p>
        </p:txBody>
      </p:sp>
      <p:sp>
        <p:nvSpPr>
          <p:cNvPr id="17" name="Овал 16"/>
          <p:cNvSpPr/>
          <p:nvPr/>
        </p:nvSpPr>
        <p:spPr>
          <a:xfrm>
            <a:off x="1200151" y="5084763"/>
            <a:ext cx="1007533" cy="6985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КТ</a:t>
            </a:r>
          </a:p>
        </p:txBody>
      </p:sp>
      <p:sp>
        <p:nvSpPr>
          <p:cNvPr id="18" name="Овал 17"/>
          <p:cNvSpPr/>
          <p:nvPr/>
        </p:nvSpPr>
        <p:spPr>
          <a:xfrm>
            <a:off x="5808134" y="4581525"/>
            <a:ext cx="1007533" cy="6985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rgbClr val="002060"/>
                </a:solidFill>
              </a:rPr>
              <a:t>ук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864351" y="4581525"/>
            <a:ext cx="1007533" cy="6985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rgbClr val="002060"/>
                </a:solidFill>
              </a:rPr>
              <a:t>пк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920568" y="4221163"/>
            <a:ext cx="1919817" cy="698500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фонд</a:t>
            </a:r>
          </a:p>
        </p:txBody>
      </p:sp>
      <p:sp>
        <p:nvSpPr>
          <p:cNvPr id="21" name="Овал 20"/>
          <p:cNvSpPr/>
          <p:nvPr/>
        </p:nvSpPr>
        <p:spPr>
          <a:xfrm>
            <a:off x="10128251" y="4221163"/>
            <a:ext cx="1631949" cy="698500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АНО</a:t>
            </a:r>
          </a:p>
        </p:txBody>
      </p:sp>
      <p:sp>
        <p:nvSpPr>
          <p:cNvPr id="22" name="Овал 21"/>
          <p:cNvSpPr/>
          <p:nvPr/>
        </p:nvSpPr>
        <p:spPr>
          <a:xfrm>
            <a:off x="7247467" y="5732463"/>
            <a:ext cx="1631951" cy="698500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НП</a:t>
            </a:r>
          </a:p>
        </p:txBody>
      </p:sp>
      <p:sp>
        <p:nvSpPr>
          <p:cNvPr id="23" name="Овал 22"/>
          <p:cNvSpPr/>
          <p:nvPr/>
        </p:nvSpPr>
        <p:spPr>
          <a:xfrm>
            <a:off x="10223501" y="5661025"/>
            <a:ext cx="1968500" cy="698500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solidFill>
                  <a:srgbClr val="002060"/>
                </a:solidFill>
              </a:rPr>
              <a:t>Ассоц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8879418" y="5661025"/>
            <a:ext cx="1441449" cy="698500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rgbClr val="002060"/>
                </a:solidFill>
              </a:rPr>
              <a:t>Учр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1007533" y="3284538"/>
            <a:ext cx="0" cy="5762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10" idx="0"/>
          </p:cNvCxnSpPr>
          <p:nvPr/>
        </p:nvCxnSpPr>
        <p:spPr>
          <a:xfrm>
            <a:off x="4176185" y="3284538"/>
            <a:ext cx="46567" cy="5762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18" idx="0"/>
          </p:cNvCxnSpPr>
          <p:nvPr/>
        </p:nvCxnSpPr>
        <p:spPr>
          <a:xfrm>
            <a:off x="5615518" y="3284539"/>
            <a:ext cx="696383" cy="12969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19" idx="0"/>
          </p:cNvCxnSpPr>
          <p:nvPr/>
        </p:nvCxnSpPr>
        <p:spPr>
          <a:xfrm>
            <a:off x="5712885" y="3284539"/>
            <a:ext cx="1655233" cy="12969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334433" y="4797425"/>
            <a:ext cx="0" cy="2873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17" idx="0"/>
          </p:cNvCxnSpPr>
          <p:nvPr/>
        </p:nvCxnSpPr>
        <p:spPr>
          <a:xfrm>
            <a:off x="1678517" y="4797425"/>
            <a:ext cx="25400" cy="2873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2446867" y="4797426"/>
            <a:ext cx="960967" cy="1008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endCxn id="14" idx="0"/>
          </p:cNvCxnSpPr>
          <p:nvPr/>
        </p:nvCxnSpPr>
        <p:spPr>
          <a:xfrm flipH="1">
            <a:off x="3600452" y="4797426"/>
            <a:ext cx="95249" cy="1008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endCxn id="15" idx="0"/>
          </p:cNvCxnSpPr>
          <p:nvPr/>
        </p:nvCxnSpPr>
        <p:spPr>
          <a:xfrm>
            <a:off x="4944534" y="4797426"/>
            <a:ext cx="143933" cy="1008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5422901" y="4797426"/>
            <a:ext cx="768351" cy="1008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endCxn id="20" idx="0"/>
          </p:cNvCxnSpPr>
          <p:nvPr/>
        </p:nvCxnSpPr>
        <p:spPr>
          <a:xfrm>
            <a:off x="8784167" y="3284539"/>
            <a:ext cx="95251" cy="936625"/>
          </a:xfrm>
          <a:prstGeom prst="straightConnector1">
            <a:avLst/>
          </a:prstGeom>
          <a:ln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endCxn id="21" idx="0"/>
          </p:cNvCxnSpPr>
          <p:nvPr/>
        </p:nvCxnSpPr>
        <p:spPr>
          <a:xfrm>
            <a:off x="10896601" y="3284539"/>
            <a:ext cx="48684" cy="936625"/>
          </a:xfrm>
          <a:prstGeom prst="straightConnector1">
            <a:avLst/>
          </a:prstGeom>
          <a:ln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endCxn id="22" idx="0"/>
          </p:cNvCxnSpPr>
          <p:nvPr/>
        </p:nvCxnSpPr>
        <p:spPr>
          <a:xfrm>
            <a:off x="7823201" y="3357563"/>
            <a:ext cx="241300" cy="2374900"/>
          </a:xfrm>
          <a:prstGeom prst="straightConnector1">
            <a:avLst/>
          </a:prstGeom>
          <a:ln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9840385" y="3284539"/>
            <a:ext cx="95249" cy="2447925"/>
          </a:xfrm>
          <a:prstGeom prst="straightConnector1">
            <a:avLst/>
          </a:prstGeom>
          <a:ln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>
            <a:off x="11664951" y="3284539"/>
            <a:ext cx="192616" cy="2376487"/>
          </a:xfrm>
          <a:prstGeom prst="straightConnector1">
            <a:avLst/>
          </a:prstGeom>
          <a:ln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ая прямоугольная выноска 37"/>
          <p:cNvSpPr/>
          <p:nvPr/>
        </p:nvSpPr>
        <p:spPr>
          <a:xfrm>
            <a:off x="0" y="1"/>
            <a:ext cx="5232400" cy="1584325"/>
          </a:xfrm>
          <a:prstGeom prst="wedgeRoundRectCallout">
            <a:avLst>
              <a:gd name="adj1" fmla="val -8049"/>
              <a:gd name="adj2" fmla="val 106346"/>
              <a:gd name="adj3" fmla="val 16667"/>
            </a:avLst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Предпринимательское  право </a:t>
            </a:r>
          </a:p>
        </p:txBody>
      </p:sp>
      <p:sp>
        <p:nvSpPr>
          <p:cNvPr id="42" name="Скругленная прямоугольная выноска 41"/>
          <p:cNvSpPr/>
          <p:nvPr/>
        </p:nvSpPr>
        <p:spPr>
          <a:xfrm>
            <a:off x="6959600" y="1"/>
            <a:ext cx="5232400" cy="1700213"/>
          </a:xfrm>
          <a:prstGeom prst="wedgeRoundRectCallout">
            <a:avLst>
              <a:gd name="adj1" fmla="val -14157"/>
              <a:gd name="adj2" fmla="val 98157"/>
              <a:gd name="adj3" fmla="val 16667"/>
            </a:avLst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Закон о НКО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5135033" y="549276"/>
            <a:ext cx="2017184" cy="7921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i="1" dirty="0">
                <a:solidFill>
                  <a:srgbClr val="002060"/>
                </a:solidFill>
              </a:rPr>
              <a:t>Разные виды права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434" y="333375"/>
            <a:ext cx="11523133" cy="1295400"/>
          </a:xfrm>
        </p:spPr>
        <p:txBody>
          <a:bodyPr/>
          <a:lstStyle/>
          <a:p>
            <a:pPr>
              <a:defRPr/>
            </a:pPr>
            <a:r>
              <a:rPr lang="ru-RU" sz="3200" b="1" i="1" dirty="0" smtClean="0">
                <a:solidFill>
                  <a:srgbClr val="002060"/>
                </a:solidFill>
              </a:rPr>
              <a:t>В любой части может  быть социальное предпринимательство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1801" y="2420938"/>
            <a:ext cx="6432551" cy="86360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</a:rPr>
              <a:t>коммерческие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40084" y="2420938"/>
            <a:ext cx="4417483" cy="863600"/>
          </a:xfrm>
          <a:prstGeom prst="rect">
            <a:avLst/>
          </a:prstGeom>
          <a:solidFill>
            <a:srgbClr val="FF9999"/>
          </a:solidFill>
          <a:ln w="38100">
            <a:solidFill>
              <a:srgbClr val="A500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</a:rPr>
              <a:t>некоммерческие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" y="3860800"/>
            <a:ext cx="2256367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товарищества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39485" y="3860800"/>
            <a:ext cx="3168649" cy="914400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rgbClr val="002060"/>
                </a:solidFill>
              </a:rPr>
              <a:t>хозяйственные общества</a:t>
            </a:r>
          </a:p>
        </p:txBody>
      </p:sp>
      <p:sp>
        <p:nvSpPr>
          <p:cNvPr id="11" name="Овал 10"/>
          <p:cNvSpPr/>
          <p:nvPr/>
        </p:nvSpPr>
        <p:spPr>
          <a:xfrm>
            <a:off x="0" y="5084763"/>
            <a:ext cx="1007533" cy="6985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ПТ</a:t>
            </a:r>
          </a:p>
        </p:txBody>
      </p:sp>
      <p:sp>
        <p:nvSpPr>
          <p:cNvPr id="13" name="Овал 12"/>
          <p:cNvSpPr/>
          <p:nvPr/>
        </p:nvSpPr>
        <p:spPr>
          <a:xfrm>
            <a:off x="1488018" y="5805488"/>
            <a:ext cx="1536700" cy="6985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ООО</a:t>
            </a:r>
          </a:p>
        </p:txBody>
      </p:sp>
      <p:sp>
        <p:nvSpPr>
          <p:cNvPr id="14" name="Овал 13"/>
          <p:cNvSpPr/>
          <p:nvPr/>
        </p:nvSpPr>
        <p:spPr>
          <a:xfrm>
            <a:off x="2832101" y="5805488"/>
            <a:ext cx="1536700" cy="6985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ОДО</a:t>
            </a:r>
          </a:p>
        </p:txBody>
      </p:sp>
      <p:sp>
        <p:nvSpPr>
          <p:cNvPr id="15" name="Овал 14"/>
          <p:cNvSpPr/>
          <p:nvPr/>
        </p:nvSpPr>
        <p:spPr>
          <a:xfrm>
            <a:off x="4271434" y="5805488"/>
            <a:ext cx="1631951" cy="6985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ЗАО</a:t>
            </a:r>
          </a:p>
        </p:txBody>
      </p:sp>
      <p:sp>
        <p:nvSpPr>
          <p:cNvPr id="16" name="Овал 15"/>
          <p:cNvSpPr/>
          <p:nvPr/>
        </p:nvSpPr>
        <p:spPr>
          <a:xfrm>
            <a:off x="5712884" y="5805488"/>
            <a:ext cx="1439333" cy="6985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ОАО</a:t>
            </a:r>
          </a:p>
        </p:txBody>
      </p:sp>
      <p:sp>
        <p:nvSpPr>
          <p:cNvPr id="17" name="Овал 16"/>
          <p:cNvSpPr/>
          <p:nvPr/>
        </p:nvSpPr>
        <p:spPr>
          <a:xfrm>
            <a:off x="1200151" y="5084763"/>
            <a:ext cx="1007533" cy="6985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</a:rPr>
              <a:t>КТ</a:t>
            </a:r>
          </a:p>
        </p:txBody>
      </p:sp>
      <p:sp>
        <p:nvSpPr>
          <p:cNvPr id="18" name="Овал 17"/>
          <p:cNvSpPr/>
          <p:nvPr/>
        </p:nvSpPr>
        <p:spPr>
          <a:xfrm>
            <a:off x="5808134" y="4581525"/>
            <a:ext cx="1007533" cy="6985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rgbClr val="002060"/>
                </a:solidFill>
              </a:rPr>
              <a:t>ук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6864351" y="4581525"/>
            <a:ext cx="1007533" cy="698500"/>
          </a:xfrm>
          <a:prstGeom prst="ellipse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rgbClr val="002060"/>
                </a:solidFill>
              </a:rPr>
              <a:t>пк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7920568" y="4221163"/>
            <a:ext cx="1919817" cy="698500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фонд</a:t>
            </a:r>
          </a:p>
        </p:txBody>
      </p:sp>
      <p:sp>
        <p:nvSpPr>
          <p:cNvPr id="21" name="Овал 20"/>
          <p:cNvSpPr/>
          <p:nvPr/>
        </p:nvSpPr>
        <p:spPr>
          <a:xfrm>
            <a:off x="10128251" y="4221163"/>
            <a:ext cx="1631949" cy="698500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АНО</a:t>
            </a:r>
          </a:p>
        </p:txBody>
      </p:sp>
      <p:sp>
        <p:nvSpPr>
          <p:cNvPr id="22" name="Овал 21"/>
          <p:cNvSpPr/>
          <p:nvPr/>
        </p:nvSpPr>
        <p:spPr>
          <a:xfrm>
            <a:off x="7247467" y="5732463"/>
            <a:ext cx="1631951" cy="698500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НП</a:t>
            </a:r>
          </a:p>
        </p:txBody>
      </p:sp>
      <p:sp>
        <p:nvSpPr>
          <p:cNvPr id="23" name="Овал 22"/>
          <p:cNvSpPr/>
          <p:nvPr/>
        </p:nvSpPr>
        <p:spPr>
          <a:xfrm>
            <a:off x="10223501" y="5661025"/>
            <a:ext cx="1968500" cy="698500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 err="1">
                <a:solidFill>
                  <a:srgbClr val="002060"/>
                </a:solidFill>
              </a:rPr>
              <a:t>Ассоц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4" name="Овал 23"/>
          <p:cNvSpPr/>
          <p:nvPr/>
        </p:nvSpPr>
        <p:spPr>
          <a:xfrm>
            <a:off x="8879418" y="5661025"/>
            <a:ext cx="1441449" cy="698500"/>
          </a:xfrm>
          <a:prstGeom prst="ellipse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err="1">
                <a:solidFill>
                  <a:srgbClr val="002060"/>
                </a:solidFill>
              </a:rPr>
              <a:t>Учр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1007533" y="3284538"/>
            <a:ext cx="0" cy="5762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endCxn id="10" idx="0"/>
          </p:cNvCxnSpPr>
          <p:nvPr/>
        </p:nvCxnSpPr>
        <p:spPr>
          <a:xfrm>
            <a:off x="4176185" y="3284538"/>
            <a:ext cx="46567" cy="57626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endCxn id="18" idx="0"/>
          </p:cNvCxnSpPr>
          <p:nvPr/>
        </p:nvCxnSpPr>
        <p:spPr>
          <a:xfrm>
            <a:off x="5615518" y="3284539"/>
            <a:ext cx="696383" cy="12969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19" idx="0"/>
          </p:cNvCxnSpPr>
          <p:nvPr/>
        </p:nvCxnSpPr>
        <p:spPr>
          <a:xfrm>
            <a:off x="5712885" y="3284539"/>
            <a:ext cx="1655233" cy="12969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334433" y="4797425"/>
            <a:ext cx="0" cy="2873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17" idx="0"/>
          </p:cNvCxnSpPr>
          <p:nvPr/>
        </p:nvCxnSpPr>
        <p:spPr>
          <a:xfrm>
            <a:off x="1678517" y="4797425"/>
            <a:ext cx="25400" cy="2873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/>
          <p:nvPr/>
        </p:nvCxnSpPr>
        <p:spPr>
          <a:xfrm flipH="1">
            <a:off x="2446867" y="4797426"/>
            <a:ext cx="960967" cy="1008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endCxn id="14" idx="0"/>
          </p:cNvCxnSpPr>
          <p:nvPr/>
        </p:nvCxnSpPr>
        <p:spPr>
          <a:xfrm flipH="1">
            <a:off x="3600452" y="4797426"/>
            <a:ext cx="95249" cy="1008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endCxn id="15" idx="0"/>
          </p:cNvCxnSpPr>
          <p:nvPr/>
        </p:nvCxnSpPr>
        <p:spPr>
          <a:xfrm>
            <a:off x="4944534" y="4797426"/>
            <a:ext cx="143933" cy="1008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>
            <a:off x="5422901" y="4797426"/>
            <a:ext cx="768351" cy="10080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endCxn id="20" idx="0"/>
          </p:cNvCxnSpPr>
          <p:nvPr/>
        </p:nvCxnSpPr>
        <p:spPr>
          <a:xfrm>
            <a:off x="8784167" y="3284539"/>
            <a:ext cx="95251" cy="936625"/>
          </a:xfrm>
          <a:prstGeom prst="straightConnector1">
            <a:avLst/>
          </a:prstGeom>
          <a:ln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>
            <a:endCxn id="21" idx="0"/>
          </p:cNvCxnSpPr>
          <p:nvPr/>
        </p:nvCxnSpPr>
        <p:spPr>
          <a:xfrm>
            <a:off x="10896601" y="3284539"/>
            <a:ext cx="48684" cy="936625"/>
          </a:xfrm>
          <a:prstGeom prst="straightConnector1">
            <a:avLst/>
          </a:prstGeom>
          <a:ln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>
            <a:endCxn id="22" idx="0"/>
          </p:cNvCxnSpPr>
          <p:nvPr/>
        </p:nvCxnSpPr>
        <p:spPr>
          <a:xfrm>
            <a:off x="7823201" y="3357563"/>
            <a:ext cx="241300" cy="2374900"/>
          </a:xfrm>
          <a:prstGeom prst="straightConnector1">
            <a:avLst/>
          </a:prstGeom>
          <a:ln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/>
          <p:nvPr/>
        </p:nvCxnSpPr>
        <p:spPr>
          <a:xfrm>
            <a:off x="9840385" y="3284539"/>
            <a:ext cx="95249" cy="2447925"/>
          </a:xfrm>
          <a:prstGeom prst="straightConnector1">
            <a:avLst/>
          </a:prstGeom>
          <a:ln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/>
          <p:cNvCxnSpPr/>
          <p:nvPr/>
        </p:nvCxnSpPr>
        <p:spPr>
          <a:xfrm flipH="1">
            <a:off x="11664951" y="3284539"/>
            <a:ext cx="192616" cy="2376487"/>
          </a:xfrm>
          <a:prstGeom prst="straightConnector1">
            <a:avLst/>
          </a:prstGeom>
          <a:ln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914400" y="260351"/>
            <a:ext cx="10363200" cy="1008063"/>
          </a:xfrm>
        </p:spPr>
        <p:txBody>
          <a:bodyPr/>
          <a:lstStyle/>
          <a:p>
            <a:pPr>
              <a:defRPr/>
            </a:pPr>
            <a:r>
              <a:rPr lang="ru-RU" sz="3200" b="1" i="1" dirty="0" smtClean="0">
                <a:solidFill>
                  <a:srgbClr val="002060"/>
                </a:solidFill>
              </a:rPr>
              <a:t>Таким образом, </a:t>
            </a: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287383" y="1071154"/>
            <a:ext cx="11665435" cy="5024847"/>
          </a:xfrm>
        </p:spPr>
        <p:txBody>
          <a:bodyPr>
            <a:normAutofit fontScale="70000" lnSpcReduction="20000"/>
          </a:bodyPr>
          <a:lstStyle/>
          <a:p>
            <a:r>
              <a:rPr lang="ru-RU" sz="2800" dirty="0" smtClean="0">
                <a:solidFill>
                  <a:srgbClr val="002060"/>
                </a:solidFill>
              </a:rPr>
              <a:t>Социальное предпринимательство – понятие не столько юридическое, сколько смысловое</a:t>
            </a:r>
          </a:p>
          <a:p>
            <a:endParaRPr lang="ru-RU" sz="2800" dirty="0" smtClean="0"/>
          </a:p>
          <a:p>
            <a:r>
              <a:rPr lang="ru-RU" sz="2800" dirty="0" smtClean="0">
                <a:solidFill>
                  <a:srgbClr val="002060"/>
                </a:solidFill>
              </a:rPr>
              <a:t>Социальным предпринимательством могут заниматься как коммерческие, так и некоммерческие организации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Коммерческие и некоммерческие организации, занимаясь социальным предпринимательством полностью попадают в правовое поле предпринимательства</a:t>
            </a:r>
          </a:p>
          <a:p>
            <a:pPr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ru-RU" sz="2800" dirty="0" smtClean="0">
                <a:solidFill>
                  <a:srgbClr val="002060"/>
                </a:solidFill>
              </a:rPr>
              <a:t> Государство осуществляет поддержку социально направленной деятельности </a:t>
            </a:r>
          </a:p>
          <a:p>
            <a:pPr>
              <a:buNone/>
            </a:pPr>
            <a:endParaRPr lang="ru-RU" sz="2800" dirty="0" smtClean="0">
              <a:solidFill>
                <a:srgbClr val="002060"/>
              </a:solidFill>
            </a:endParaRPr>
          </a:p>
          <a:p>
            <a:r>
              <a:rPr lang="ru-RU" sz="2800" dirty="0" smtClean="0">
                <a:solidFill>
                  <a:srgbClr val="002060"/>
                </a:solidFill>
              </a:rPr>
              <a:t>Программы государственной поддержки осуществляются по юридическому признаку</a:t>
            </a:r>
          </a:p>
          <a:p>
            <a:pPr>
              <a:buFontTx/>
              <a:buNone/>
            </a:pPr>
            <a:endParaRPr lang="ru-RU" sz="2800" dirty="0" smtClean="0"/>
          </a:p>
          <a:p>
            <a:r>
              <a:rPr lang="ru-RU" sz="2800" dirty="0" smtClean="0">
                <a:solidFill>
                  <a:srgbClr val="002060"/>
                </a:solidFill>
              </a:rPr>
              <a:t>Существует поддержка не организаций, а социально направленной деятельности, которую может осуществлять любая организация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380747" y="712535"/>
            <a:ext cx="10750549" cy="2232025"/>
          </a:xfrm>
        </p:spPr>
        <p:txBody>
          <a:bodyPr/>
          <a:lstStyle/>
          <a:p>
            <a:pPr>
              <a:buFontTx/>
              <a:buNone/>
            </a:pPr>
            <a:r>
              <a:rPr lang="ru-RU" dirty="0" smtClean="0"/>
              <a:t>  </a:t>
            </a:r>
            <a:r>
              <a:rPr lang="ru-RU" sz="3200" b="1" i="1" dirty="0" smtClean="0">
                <a:solidFill>
                  <a:srgbClr val="002060"/>
                </a:solidFill>
              </a:rPr>
              <a:t>Понятие «социально ориентированные некоммерческие организации» введено Федеральным законом от 05.04.2010 г. № 40-ФЗ</a:t>
            </a:r>
          </a:p>
          <a:p>
            <a:pPr>
              <a:buFontTx/>
              <a:buNone/>
            </a:pPr>
            <a:endParaRPr lang="ru-RU" sz="3200" b="1" i="1" dirty="0" smtClean="0">
              <a:solidFill>
                <a:srgbClr val="002060"/>
              </a:solidFill>
            </a:endParaRPr>
          </a:p>
        </p:txBody>
      </p:sp>
      <p:pic>
        <p:nvPicPr>
          <p:cNvPr id="13315" name="Picture 5" descr="http://www.rzemet.pnzreg.ru/files/zemetchino_pnzreg_ru/sel_hoz/kooperativ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7167" y="3644901"/>
            <a:ext cx="6047317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327" y="215811"/>
            <a:ext cx="10174816" cy="14192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3200" b="1" i="1" dirty="0" smtClean="0">
                <a:solidFill>
                  <a:srgbClr val="002060"/>
                </a:solidFill>
              </a:rPr>
              <a:t>Основание для реализации программ поддержки социально ориентированных НКО -  Распоряжение Президента РФ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pic>
        <p:nvPicPr>
          <p:cNvPr id="4099" name="Picture 2" descr="http://grants.oprf.ru/files/pic_prikaz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34733" y="2060576"/>
            <a:ext cx="7105651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7" descr="http://im2-tub-ru.yandex.net/i?id=152665056-63-72&amp;n=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462" y="2390503"/>
            <a:ext cx="9032922" cy="4088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6390" y="431074"/>
            <a:ext cx="8777612" cy="1287998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Социальное предпринимательство: понятие особенности правовое поле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5123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165600" y="6248400"/>
            <a:ext cx="3860800" cy="457200"/>
          </a:xfrm>
          <a:noFill/>
        </p:spPr>
        <p:txBody>
          <a:bodyPr/>
          <a:lstStyle/>
          <a:p>
            <a:pPr algn="ctr"/>
            <a:fld id="{C0635141-61EA-4098-A33B-9E720987D311}" type="slidenum">
              <a:rPr lang="ru-RU" smtClean="0"/>
              <a:pPr algn="ctr"/>
              <a:t>30</a:t>
            </a:fld>
            <a:endParaRPr lang="ru-RU" smtClean="0"/>
          </a:p>
        </p:txBody>
      </p:sp>
      <p:pic>
        <p:nvPicPr>
          <p:cNvPr id="5124" name="Объект 5"/>
          <p:cNvPicPr>
            <a:picLocks noGrp="1"/>
          </p:cNvPicPr>
          <p:nvPr>
            <p:ph idx="1"/>
          </p:nvPr>
        </p:nvPicPr>
        <p:blipFill>
          <a:blip r:embed="rId3" cstate="print"/>
          <a:srcRect t="16667" r="1390" b="20726"/>
          <a:stretch>
            <a:fillRect/>
          </a:stretch>
        </p:blipFill>
        <p:spPr>
          <a:xfrm>
            <a:off x="431801" y="188913"/>
            <a:ext cx="11425767" cy="2736850"/>
          </a:xfrm>
        </p:spPr>
      </p:pic>
      <p:pic>
        <p:nvPicPr>
          <p:cNvPr id="5125" name="Рисунок 6"/>
          <p:cNvPicPr>
            <a:picLocks noChangeAspect="1" noChangeArrowheads="1"/>
          </p:cNvPicPr>
          <p:nvPr/>
        </p:nvPicPr>
        <p:blipFill>
          <a:blip r:embed="rId4" cstate="print"/>
          <a:srcRect l="8177" t="13034" r="9134" b="6410"/>
          <a:stretch>
            <a:fillRect/>
          </a:stretch>
        </p:blipFill>
        <p:spPr bwMode="auto">
          <a:xfrm>
            <a:off x="23284" y="2608264"/>
            <a:ext cx="65532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7"/>
          <p:cNvPicPr>
            <a:picLocks noChangeAspect="1" noChangeArrowheads="1"/>
          </p:cNvPicPr>
          <p:nvPr/>
        </p:nvPicPr>
        <p:blipFill>
          <a:blip r:embed="rId5" cstate="print"/>
          <a:srcRect t="19872" r="8765" b="17949"/>
          <a:stretch>
            <a:fillRect/>
          </a:stretch>
        </p:blipFill>
        <p:spPr bwMode="auto">
          <a:xfrm>
            <a:off x="6623051" y="3068639"/>
            <a:ext cx="5568949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Овал 1"/>
          <p:cNvSpPr/>
          <p:nvPr/>
        </p:nvSpPr>
        <p:spPr>
          <a:xfrm>
            <a:off x="7440085" y="4724401"/>
            <a:ext cx="4032249" cy="20177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i="1" dirty="0">
                <a:solidFill>
                  <a:srgbClr val="002060"/>
                </a:solidFill>
              </a:rPr>
              <a:t>Как правило,  конкурсы проектов объявляются в мае - июне  </a:t>
            </a:r>
          </a:p>
        </p:txBody>
      </p:sp>
      <p:sp>
        <p:nvSpPr>
          <p:cNvPr id="3" name="Овал 2"/>
          <p:cNvSpPr/>
          <p:nvPr/>
        </p:nvSpPr>
        <p:spPr>
          <a:xfrm>
            <a:off x="1295400" y="4724401"/>
            <a:ext cx="3937000" cy="201771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i="1" dirty="0">
                <a:solidFill>
                  <a:srgbClr val="002060"/>
                </a:solidFill>
              </a:rPr>
              <a:t>Внимательно читайте, кто может стать участником конкурного отбора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27051" y="1"/>
            <a:ext cx="10750549" cy="1196975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002060"/>
                </a:solidFill>
              </a:rPr>
              <a:t>Организации - операторы, через которые идёт правительственная поддержка НКО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9185" y="1341438"/>
            <a:ext cx="11713633" cy="5256212"/>
          </a:xfrm>
        </p:spPr>
        <p:txBody>
          <a:bodyPr/>
          <a:lstStyle/>
          <a:p>
            <a:pPr>
              <a:defRPr/>
            </a:pPr>
            <a:r>
              <a:rPr lang="ru-RU" sz="2400" dirty="0" smtClean="0"/>
              <a:t>Региональная общественная организация «Институт  проблем гражданского общества»</a:t>
            </a:r>
          </a:p>
          <a:p>
            <a:pPr>
              <a:defRPr/>
            </a:pPr>
            <a:r>
              <a:rPr lang="ru-RU" sz="2400" dirty="0" smtClean="0"/>
              <a:t>Общероссийское общественное движение «Гражданское достоинство»</a:t>
            </a:r>
          </a:p>
          <a:p>
            <a:pPr>
              <a:defRPr/>
            </a:pPr>
            <a:r>
              <a:rPr lang="ru-RU" sz="2400" dirty="0" smtClean="0"/>
              <a:t>Общероссийский общественный фонд «Национальный благотворительный фонд»</a:t>
            </a:r>
          </a:p>
          <a:p>
            <a:pPr>
              <a:defRPr/>
            </a:pPr>
            <a:r>
              <a:rPr lang="ru-RU" sz="2400" dirty="0" smtClean="0"/>
              <a:t>Общероссийская общественная организация Общество «Знание» России</a:t>
            </a:r>
          </a:p>
          <a:p>
            <a:pPr>
              <a:defRPr/>
            </a:pPr>
            <a:r>
              <a:rPr lang="ru-RU" sz="2400" dirty="0" smtClean="0"/>
              <a:t>Общероссийская общественная организация «Российский Союз </a:t>
            </a:r>
            <a:r>
              <a:rPr lang="ru-RU" sz="2400" dirty="0"/>
              <a:t>М</a:t>
            </a:r>
            <a:r>
              <a:rPr lang="ru-RU" sz="2400" dirty="0" smtClean="0"/>
              <a:t>олодёжи»</a:t>
            </a:r>
          </a:p>
          <a:p>
            <a:pPr>
              <a:defRPr/>
            </a:pPr>
            <a:r>
              <a:rPr lang="ru-RU" sz="2400" dirty="0" smtClean="0"/>
              <a:t>Общероссийская общественная организация «Лига здоровья нации»</a:t>
            </a:r>
          </a:p>
          <a:p>
            <a:pPr>
              <a:defRPr/>
            </a:pPr>
            <a:r>
              <a:rPr lang="ru-RU" sz="2400" dirty="0" smtClean="0"/>
              <a:t>Некоммерческий фонд «Институт социально-экономических и политических исследований»</a:t>
            </a:r>
          </a:p>
          <a:p>
            <a:pPr marL="0" indent="0">
              <a:buFont typeface="Arial" charset="0"/>
              <a:buNone/>
              <a:defRPr/>
            </a:pPr>
            <a:endParaRPr lang="ru-RU" sz="2400" dirty="0" smtClean="0"/>
          </a:p>
          <a:p>
            <a:pPr>
              <a:defRPr/>
            </a:pPr>
            <a:endParaRPr lang="ru-RU" sz="2400" dirty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sp>
        <p:nvSpPr>
          <p:cNvPr id="6148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165600" y="6248400"/>
            <a:ext cx="3860800" cy="457200"/>
          </a:xfrm>
          <a:noFill/>
        </p:spPr>
        <p:txBody>
          <a:bodyPr/>
          <a:lstStyle/>
          <a:p>
            <a:pPr algn="ctr"/>
            <a:fld id="{F34A754C-6473-4E72-9FCE-1CB76382F50A}" type="slidenum">
              <a:rPr lang="ru-RU" smtClean="0"/>
              <a:pPr algn="ctr"/>
              <a:t>31</a:t>
            </a:fld>
            <a:endParaRPr lang="ru-RU" smtClean="0"/>
          </a:p>
        </p:txBody>
      </p:sp>
      <p:sp>
        <p:nvSpPr>
          <p:cNvPr id="6" name="Овал 5"/>
          <p:cNvSpPr/>
          <p:nvPr/>
        </p:nvSpPr>
        <p:spPr>
          <a:xfrm>
            <a:off x="6258695" y="5634038"/>
            <a:ext cx="4320116" cy="122396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i="1" dirty="0">
                <a:solidFill>
                  <a:srgbClr val="002060"/>
                </a:solidFill>
              </a:rPr>
              <a:t>Как правило, ежегодно выбирается шесть  организаций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431800" y="0"/>
            <a:ext cx="11328400" cy="2736850"/>
          </a:xfrm>
          <a:prstGeom prst="horizontalScroll">
            <a:avLst/>
          </a:prstGeom>
          <a:solidFill>
            <a:schemeClr val="bg1">
              <a:lumMod val="85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b="1" i="1" dirty="0">
                <a:solidFill>
                  <a:srgbClr val="002060"/>
                </a:solidFill>
              </a:rPr>
              <a:t>Уполномоченный федеральный орган – Министерство экономического развития Российской Федерации </a:t>
            </a:r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75885" y="2420938"/>
            <a:ext cx="9757833" cy="4114800"/>
          </a:xfrm>
          <a:noFill/>
        </p:spPr>
      </p:pic>
      <p:sp>
        <p:nvSpPr>
          <p:cNvPr id="6" name="Овальная выноска 5"/>
          <p:cNvSpPr/>
          <p:nvPr/>
        </p:nvSpPr>
        <p:spPr>
          <a:xfrm>
            <a:off x="10513485" y="4508500"/>
            <a:ext cx="1678516" cy="1081088"/>
          </a:xfrm>
          <a:prstGeom prst="wedgeEllipseCallout">
            <a:avLst>
              <a:gd name="adj1" fmla="val -106908"/>
              <a:gd name="adj2" fmla="val 57420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i="1" dirty="0">
                <a:solidFill>
                  <a:srgbClr val="002060"/>
                </a:solidFill>
              </a:rPr>
              <a:t>СО НКО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914400" y="333376"/>
            <a:ext cx="10363200" cy="5746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i="1" dirty="0" smtClean="0">
                <a:solidFill>
                  <a:srgbClr val="002060"/>
                </a:solidFill>
              </a:rPr>
              <a:t>Социальное предпринимательство</a:t>
            </a:r>
          </a:p>
        </p:txBody>
      </p:sp>
      <p:sp>
        <p:nvSpPr>
          <p:cNvPr id="7171" name="Дата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1D5402E-96A9-44C3-BEAF-5B8516104CC4}" type="datetime8">
              <a:rPr lang="ru-RU" smtClean="0"/>
              <a:pPr/>
              <a:t>12.12.2013 10:55</a:t>
            </a:fld>
            <a:endParaRPr lang="ru-RU" smtClean="0"/>
          </a:p>
        </p:txBody>
      </p:sp>
      <p:sp>
        <p:nvSpPr>
          <p:cNvPr id="7172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ru-RU" smtClean="0"/>
              <a:t>www.ripo.yaroslavl.ru</a:t>
            </a: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1075"/>
            <a:ext cx="11618384" cy="479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7603734" y="2059804"/>
            <a:ext cx="4271433" cy="230505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800" b="1" i="1" dirty="0">
                <a:solidFill>
                  <a:srgbClr val="002060"/>
                </a:solidFill>
              </a:rPr>
              <a:t>Социальные бизнес организации могут получать поддержку как и любые иные бизнес организации 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530352" y="457200"/>
            <a:ext cx="9729216" cy="568756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25296" y="1700784"/>
            <a:ext cx="8670498" cy="3438144"/>
          </a:xfrm>
        </p:spPr>
        <p:txBody>
          <a:bodyPr>
            <a:normAutofit fontScale="92500" lnSpcReduction="20000"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</a:rPr>
              <a:t>Социальное предпринимательство настолько же необходимо для прогрессивного развития общества, как предпринимательство для прогресса экономики.</a:t>
            </a:r>
          </a:p>
          <a:p>
            <a:r>
              <a:rPr lang="ru-RU" sz="3200" b="1" i="1" dirty="0" smtClean="0">
                <a:solidFill>
                  <a:srgbClr val="002060"/>
                </a:solidFill>
              </a:rPr>
              <a:t>Это явление заслуживает более строгого и пристального внимания, чем то, которое уделяется ему сейчас.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77824" y="1063309"/>
            <a:ext cx="8451042" cy="2740595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i="1" dirty="0" smtClean="0">
                <a:solidFill>
                  <a:srgbClr val="002060"/>
                </a:solidFill>
              </a:rPr>
              <a:t>Благодарю Вас за внимание !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С уважением, </a:t>
            </a:r>
          </a:p>
          <a:p>
            <a:pPr algn="ctr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Т.Артёменкова (</a:t>
            </a:r>
            <a:r>
              <a:rPr lang="en-US" sz="2800" b="1" i="1" dirty="0" smtClean="0">
                <a:solidFill>
                  <a:srgbClr val="002060"/>
                </a:solidFill>
              </a:rPr>
              <a:t>artem@mubint.ru)</a:t>
            </a:r>
            <a:endParaRPr lang="ru-RU" sz="2800" b="1" i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55300" name="Picture 4" descr="http://im5-tub-ru.yandex.net/i?id=195828969-15-72&amp;n=2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2962656"/>
            <a:ext cx="3236976" cy="3895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7017" y="260351"/>
            <a:ext cx="8699864" cy="93662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i="1" dirty="0" smtClean="0">
                <a:solidFill>
                  <a:srgbClr val="002060"/>
                </a:solidFill>
              </a:rPr>
              <a:t>Употребляются следующие понятия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0892" y="1593668"/>
            <a:ext cx="9901646" cy="4502331"/>
          </a:xfrm>
        </p:spPr>
        <p:txBody>
          <a:bodyPr/>
          <a:lstStyle/>
          <a:p>
            <a:pPr algn="ctr">
              <a:buFontTx/>
              <a:buNone/>
              <a:defRPr/>
            </a:pPr>
            <a:endParaRPr lang="ru-RU" dirty="0" smtClean="0"/>
          </a:p>
          <a:p>
            <a:pPr>
              <a:defRPr/>
            </a:pPr>
            <a:r>
              <a:rPr lang="ru-RU" sz="3600" dirty="0" smtClean="0"/>
              <a:t>социально ориентированная организация</a:t>
            </a:r>
          </a:p>
          <a:p>
            <a:pPr>
              <a:defRPr/>
            </a:pPr>
            <a:r>
              <a:rPr lang="ru-RU" sz="3600" dirty="0" smtClean="0"/>
              <a:t>социальная ответственность бизнеса  </a:t>
            </a:r>
          </a:p>
          <a:p>
            <a:pPr>
              <a:defRPr/>
            </a:pPr>
            <a:r>
              <a:rPr lang="ru-RU" sz="3600" i="1" dirty="0" smtClean="0">
                <a:solidFill>
                  <a:srgbClr val="002060"/>
                </a:solidFill>
              </a:rPr>
              <a:t>социальное предпринимательство</a:t>
            </a:r>
          </a:p>
          <a:p>
            <a:pPr>
              <a:defRPr/>
            </a:pPr>
            <a:r>
              <a:rPr lang="ru-RU" sz="3600" dirty="0" smtClean="0"/>
              <a:t>социально ориентированный бизнес</a:t>
            </a:r>
          </a:p>
          <a:p>
            <a:pPr>
              <a:buFontTx/>
              <a:buNone/>
              <a:defRPr/>
            </a:pP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961120" y="2873829"/>
            <a:ext cx="3230880" cy="14630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Нас интересует третье понятие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976"/>
            <a:ext cx="12192000" cy="574675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ru-RU" sz="2800" b="1" i="1" dirty="0" smtClean="0">
                <a:solidFill>
                  <a:srgbClr val="002060"/>
                </a:solidFill>
              </a:rPr>
              <a:t>Социально ориентированная организация – это 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51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9138"/>
            <a:ext cx="12225867" cy="5154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7920568" y="3933825"/>
            <a:ext cx="4271433" cy="19431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i="1" dirty="0">
                <a:solidFill>
                  <a:srgbClr val="002060"/>
                </a:solidFill>
              </a:rPr>
              <a:t>Поисковая система выдает только СО НКО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24718" y="549275"/>
            <a:ext cx="5566833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i="1" dirty="0">
                <a:solidFill>
                  <a:srgbClr val="002060"/>
                </a:solidFill>
                <a:latin typeface="+mn-lt"/>
              </a:rPr>
              <a:t>Что скажет </a:t>
            </a:r>
            <a:r>
              <a:rPr lang="ru-RU" sz="2800" b="1" i="1" dirty="0" err="1">
                <a:solidFill>
                  <a:srgbClr val="002060"/>
                </a:solidFill>
                <a:latin typeface="+mn-lt"/>
              </a:rPr>
              <a:t>Яндекс</a:t>
            </a:r>
            <a:r>
              <a:rPr lang="ru-RU" sz="2800" b="1" i="1" dirty="0">
                <a:solidFill>
                  <a:srgbClr val="002060"/>
                </a:solidFill>
                <a:latin typeface="+mn-lt"/>
              </a:rPr>
              <a:t> ?</a:t>
            </a: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260" y="0"/>
            <a:ext cx="8596668" cy="875211"/>
          </a:xfrm>
        </p:spPr>
        <p:txBody>
          <a:bodyPr>
            <a:normAutofit/>
          </a:bodyPr>
          <a:lstStyle/>
          <a:p>
            <a:pPr marL="342900" indent="-342900">
              <a:defRPr/>
            </a:pPr>
            <a:r>
              <a:rPr lang="ru-RU" sz="3200" b="1" i="1" dirty="0" smtClean="0">
                <a:solidFill>
                  <a:srgbClr val="002060"/>
                </a:solidFill>
              </a:rPr>
              <a:t>Социальная ответственность бизнеса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55725" y="1332412"/>
            <a:ext cx="2891246" cy="455893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sz="2000" b="1" i="1" dirty="0" smtClean="0">
                <a:solidFill>
                  <a:srgbClr val="002060"/>
                </a:solidFill>
              </a:rPr>
              <a:t>Со временем любая компания в своем развитии достигает определенного этапа, когда начинает задумываться не только о своей прибыли, но и о том, какую роль в жизни общества она играет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69816" y="1005840"/>
            <a:ext cx="7837715" cy="5852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Ответственность субъектов бизнеса за соблюдение норм и правил, неявно определенных или неопределенных законодательством (в области этики, экологии, милосердия, человеколюбия, сострадания и т. д.), влияющих на качество жизни отдельных социальных групп и общества в целом.</a:t>
            </a: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 Социальная ответственность бизнеса (СОБ) — это добровольный вклад бизнеса в развитие общества в социальной, экономической и экологической сферах, связанный напрямую с основной деятельностью компании и выходящий за рамки определенного законом минимума. </a:t>
            </a:r>
          </a:p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Социальная ответственность — это не правило, а этический принцип, который должен быть задействован в процессе принятия решения. Долженствование здесь является внутренним, перед самим собой, и основывается на моральных нормах и ценностях, приобретенных в процессе социализации.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326571"/>
            <a:ext cx="8596668" cy="9274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3200" b="1" i="1" dirty="0" smtClean="0">
                <a:solidFill>
                  <a:srgbClr val="002060"/>
                </a:solidFill>
              </a:rPr>
              <a:t>Социальное предпринимательство</a:t>
            </a:r>
          </a:p>
        </p:txBody>
      </p:sp>
      <p:pic>
        <p:nvPicPr>
          <p:cNvPr id="389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48844"/>
            <a:ext cx="7813916" cy="4393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7471954" y="1123406"/>
            <a:ext cx="4545875" cy="296526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</a:rPr>
              <a:t>Предпринимательская деятельность, нацеленная на смягчение или решение социальных проблем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" y="339634"/>
            <a:ext cx="10528664" cy="498567"/>
          </a:xfrm>
        </p:spPr>
        <p:txBody>
          <a:bodyPr>
            <a:noAutofit/>
          </a:bodyPr>
          <a:lstStyle/>
          <a:p>
            <a:pPr marL="342900" indent="-342900">
              <a:defRPr/>
            </a:pPr>
            <a:r>
              <a:rPr lang="ru-RU" sz="3200" b="1" i="1" dirty="0" smtClean="0">
                <a:solidFill>
                  <a:srgbClr val="002060"/>
                </a:solidFill>
              </a:rPr>
              <a:t>Социально ориентированный бизнес</a:t>
            </a:r>
          </a:p>
        </p:txBody>
      </p:sp>
      <p:pic>
        <p:nvPicPr>
          <p:cNvPr id="61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400" y="1196975"/>
            <a:ext cx="12166600" cy="4826000"/>
          </a:xfrm>
          <a:noFill/>
        </p:spPr>
      </p:pic>
      <p:sp>
        <p:nvSpPr>
          <p:cNvPr id="7" name="Овал 6"/>
          <p:cNvSpPr/>
          <p:nvPr/>
        </p:nvSpPr>
        <p:spPr>
          <a:xfrm>
            <a:off x="7323486" y="1873794"/>
            <a:ext cx="4656667" cy="15113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i="1" dirty="0">
                <a:solidFill>
                  <a:srgbClr val="002060"/>
                </a:solidFill>
              </a:rPr>
              <a:t>Термин применим к бизнес организациям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831874" y="3722914"/>
            <a:ext cx="4898572" cy="18026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Предпринимательство = бизнес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432304" y="640080"/>
            <a:ext cx="6272784" cy="122529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Социальное предпринимательство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04672" y="2615184"/>
            <a:ext cx="4187952" cy="13350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Социальное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80176" y="2615184"/>
            <a:ext cx="4297680" cy="13898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Предпринимательство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987552" y="5102352"/>
            <a:ext cx="4206240" cy="10972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Вид предпринимательства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5400000">
            <a:off x="2368296" y="4270248"/>
            <a:ext cx="1133856" cy="493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632704" y="4224528"/>
            <a:ext cx="5980176" cy="2633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002060"/>
                </a:solidFill>
              </a:rPr>
              <a:t>Если у слова «предпринимательство» не будет четко определенного значения, то определение его при помощи слова «социальное» не будет иметь большого смысла</a:t>
            </a:r>
            <a:endParaRPr lang="ru-RU" sz="2000" b="1" i="1" dirty="0">
              <a:solidFill>
                <a:srgbClr val="002060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3383280" y="1883664"/>
            <a:ext cx="347472" cy="7315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7388352" y="1883664"/>
            <a:ext cx="438912" cy="6949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cess 11 16x9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0B5AB586-D108-4FC1-8368-649FE654B894}"/>
    </a:ext>
  </a:extLst>
</a:theme>
</file>

<file path=ppt/theme/theme3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66437EBD75B8A340A87C3FB81A0C17D6" ma:contentTypeVersion="1" ma:contentTypeDescription="Создание документа." ma:contentTypeScope="" ma:versionID="5350a468b1c2fc0a10ddb0134c61a9b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2a10c82831e5d625bbb0173136b0368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FD74A2C0-20FA-4A27-910B-674D5B66E3BF}"/>
</file>

<file path=customXml/itemProps2.xml><?xml version="1.0" encoding="utf-8"?>
<ds:datastoreItem xmlns:ds="http://schemas.openxmlformats.org/officeDocument/2006/customXml" ds:itemID="{031200AA-D020-4818-9834-043E2B11B1AA}"/>
</file>

<file path=customXml/itemProps3.xml><?xml version="1.0" encoding="utf-8"?>
<ds:datastoreItem xmlns:ds="http://schemas.openxmlformats.org/officeDocument/2006/customXml" ds:itemID="{1A8E64DC-595E-4815-A992-09834967CF5D}"/>
</file>

<file path=docProps/app.xml><?xml version="1.0" encoding="utf-8"?>
<Properties xmlns="http://schemas.openxmlformats.org/officeDocument/2006/extended-properties" xmlns:vt="http://schemas.openxmlformats.org/officeDocument/2006/docPropsVTypes">
  <Template>Слайд SmartArt непрерывный список с рисунками (разные цвета на черном фоне), широкоэкранный</Template>
  <TotalTime>0</TotalTime>
  <Words>1880</Words>
  <Application>Microsoft Office PowerPoint</Application>
  <PresentationFormat>Произвольный</PresentationFormat>
  <Paragraphs>262</Paragraphs>
  <Slides>35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Process 11 16x9</vt:lpstr>
      <vt:lpstr>Грань</vt:lpstr>
      <vt:lpstr>Социальное предпринимательство как инновация в бизнесе и социальной сфере</vt:lpstr>
      <vt:lpstr>Тема социального предпринимательства:</vt:lpstr>
      <vt:lpstr>Социальное предпринимательство: понятие особенности правовое поле </vt:lpstr>
      <vt:lpstr>Употребляются следующие понятия</vt:lpstr>
      <vt:lpstr>Презентация PowerPoint</vt:lpstr>
      <vt:lpstr>Социальная ответственность бизнеса</vt:lpstr>
      <vt:lpstr>Социальное предпринимательство</vt:lpstr>
      <vt:lpstr>Социально ориентированный бизнес</vt:lpstr>
      <vt:lpstr>Презентация PowerPoint</vt:lpstr>
      <vt:lpstr>Ассоциации </vt:lpstr>
      <vt:lpstr>Презентация PowerPoint</vt:lpstr>
      <vt:lpstr>Социальное предпринимательство</vt:lpstr>
      <vt:lpstr>Для того, чтобы понять различия</vt:lpstr>
      <vt:lpstr>Основное различие</vt:lpstr>
      <vt:lpstr>Компоненты социального предпринимательства</vt:lpstr>
      <vt:lpstr>Презентация PowerPoint</vt:lpstr>
      <vt:lpstr>Еще одна пара понятий</vt:lpstr>
      <vt:lpstr>Основное отличие  </vt:lpstr>
      <vt:lpstr>Виды деятельности социального предпринимательства</vt:lpstr>
      <vt:lpstr>Производство товаров:</vt:lpstr>
      <vt:lpstr>Предоставление социально значимых услуг и работ, в том числе для отдельных категорий граждан</vt:lpstr>
      <vt:lpstr>Предоставление социально значимых услуг и работ, в том числе для отдельных категорий граждан</vt:lpstr>
      <vt:lpstr> Правовое поле социального предпринимательства</vt:lpstr>
      <vt:lpstr>Классификация юридических лиц</vt:lpstr>
      <vt:lpstr>Презентация PowerPoint</vt:lpstr>
      <vt:lpstr>В любой части может  быть социальное предпринимательство</vt:lpstr>
      <vt:lpstr>Таким образом, </vt:lpstr>
      <vt:lpstr>Презентация PowerPoint</vt:lpstr>
      <vt:lpstr>Основание для реализации программ поддержки социально ориентированных НКО -  Распоряжение Президента РФ</vt:lpstr>
      <vt:lpstr>Презентация PowerPoint</vt:lpstr>
      <vt:lpstr>Организации - операторы, через которые идёт правительственная поддержка НКО</vt:lpstr>
      <vt:lpstr>Презентация PowerPoint</vt:lpstr>
      <vt:lpstr>Социальное предпринимательство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2013-11-14T12:16:29Z</dcterms:created>
  <dcterms:modified xsi:type="dcterms:W3CDTF">2013-12-12T06:57:04Z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TC028888719991</vt:lpwstr>
  </property>
  <property fmtid="{D5CDD505-2E9C-101B-9397-08002B2CF9AE}" pid="3" name="ContentTypeId">
    <vt:lpwstr>0x01010066437EBD75B8A340A87C3FB81A0C17D6</vt:lpwstr>
  </property>
</Properties>
</file>