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90" r:id="rId2"/>
    <p:sldId id="323" r:id="rId3"/>
    <p:sldId id="332" r:id="rId4"/>
    <p:sldId id="333" r:id="rId5"/>
    <p:sldId id="326" r:id="rId6"/>
    <p:sldId id="283" r:id="rId7"/>
    <p:sldId id="285" r:id="rId8"/>
    <p:sldId id="309" r:id="rId9"/>
    <p:sldId id="319" r:id="rId10"/>
    <p:sldId id="335" r:id="rId11"/>
    <p:sldId id="325" r:id="rId12"/>
    <p:sldId id="316" r:id="rId13"/>
    <p:sldId id="317" r:id="rId14"/>
    <p:sldId id="318" r:id="rId15"/>
    <p:sldId id="321" r:id="rId16"/>
    <p:sldId id="288" r:id="rId17"/>
    <p:sldId id="322" r:id="rId18"/>
    <p:sldId id="307" r:id="rId19"/>
    <p:sldId id="324" r:id="rId20"/>
    <p:sldId id="328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11.11.2020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11.11.2020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11.11.2020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  <p:sldLayoutId id="214748369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jpe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s://mspbank.ru/credit/prioritetnye-nishi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984491"/>
              </p:ext>
            </p:extLst>
          </p:nvPr>
        </p:nvGraphicFramePr>
        <p:xfrm>
          <a:off x="122720" y="711714"/>
          <a:ext cx="8841769" cy="197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032"/>
                <a:gridCol w="2232248"/>
                <a:gridCol w="2304256"/>
                <a:gridCol w="2088233"/>
              </a:tblGrid>
              <a:tr h="48503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6090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Дальневосточный федеральный округ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Моногорода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 – предприниматель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Фасоль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осуществляющий свою деятельность в рамках франчайзинговой программы «Фасоль»)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49" y="5157495"/>
            <a:ext cx="886650" cy="285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41179" y="6077801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0" y="4569116"/>
            <a:ext cx="604933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76652"/>
            <a:ext cx="630044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3" y="3637638"/>
            <a:ext cx="707152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413" y="4262791"/>
            <a:ext cx="76031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/>
              <a:t>СУММА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98329" y="3729094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651" y="3253460"/>
            <a:ext cx="658914" cy="2439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2766662"/>
            <a:ext cx="518380" cy="500297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5599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28" y="3283672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5" y="2854814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8" y="2873878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91" y="3341244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0" y="2780928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34" y="3317762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0" y="3338466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92" y="2807700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0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8538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310546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325574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3015205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93543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33256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97416" y="2331534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7,75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 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- 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8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.25%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292080" y="3164637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027971" y="317230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275318" y="3172308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925402" y="3172308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00972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956200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47087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65309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43609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44213" y="6090746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6" y="2822137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417099" y="316463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9001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4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10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3162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2325574" y="6028379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28" y="3394445"/>
            <a:ext cx="345497" cy="31644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547459" y="373976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214-ФЗ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4" y="1675915"/>
            <a:ext cx="409274" cy="375392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7740352" y="198884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2" y="2856353"/>
            <a:ext cx="409274" cy="375392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70630" y="316927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9" y="4241805"/>
            <a:ext cx="409274" cy="3753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269997" y="455473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0" name="Picture 2" descr="http://cdn.businessmens.ru/300x300/franchise_file/1157/fa357583c696a168cc5b021baeaf413d9e2f404a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5"/>
          <a:stretch/>
        </p:blipFill>
        <p:spPr bwMode="auto">
          <a:xfrm>
            <a:off x="8014935" y="5589240"/>
            <a:ext cx="754078" cy="4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71" y="2913560"/>
            <a:ext cx="253700" cy="281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2" y="3413306"/>
            <a:ext cx="358953" cy="323198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836929" y="374343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Молодежь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424" y="3164637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2" y="2287144"/>
            <a:ext cx="253700" cy="28188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6621925" y="2538221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97416" y="3535496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297416" y="4591233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97416" y="6103401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25%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79" y="5701638"/>
            <a:ext cx="414389" cy="391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1" y="5659348"/>
            <a:ext cx="352249" cy="418554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839495" y="6093296"/>
            <a:ext cx="703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Самозанятые</a:t>
            </a:r>
            <a:endParaRPr lang="ru-RU" sz="6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2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45541"/>
              </p:ext>
            </p:extLst>
          </p:nvPr>
        </p:nvGraphicFramePr>
        <p:xfrm>
          <a:off x="185051" y="764704"/>
          <a:ext cx="8773898" cy="576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 муниципальные подразделения (моногорода</a:t>
                      </a: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8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8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8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8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доля 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Субъект МСП, предоставивший решение экспертного совета при рабочей группе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850" dirty="0" err="1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импортозамещения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(или) производящим экспортную продукцию и услуги или иного уполномоченного органа, утвержденного АО «Корпорация МСП», определившего высокую степень инновационной активности данного субъекта МСП.</a:t>
                      </a: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Самозанятые</a:t>
                      </a:r>
                      <a:endParaRPr lang="ru-RU" sz="85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Физическое лицо, не являющееся индивидуальным предпринимателем, и применяющее специальный налоговый режим «Налог на профессиональный доход», соответствующее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предприниматель, применяющий специальный налоговый режим «Налог на профессиональный доход», соответствующий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актам.</a:t>
                      </a: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07594"/>
              </p:ext>
            </p:extLst>
          </p:nvPr>
        </p:nvGraphicFramePr>
        <p:xfrm>
          <a:off x="185051" y="721444"/>
          <a:ext cx="8773898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85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</a:t>
                      </a: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незначительный объем производства (реализации услуги) определяется как доля менее 25% от максимального объема производства (реализации услуги), предусмотренного бизнес-планом проекта</a:t>
                      </a: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en-US" sz="85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экспортно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  <a:endParaRPr lang="en-US" sz="85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убъекты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МСП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реализующие проекты в области создания, развития, управления, обеспечения функционирования объектов спортивной инфраструктуры, спортивного оборудования и инвентаря, в 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физической культуры и спорта;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исполняющие контракты в соответствии с Федеральными законами 223-ФЗ и 44-ФЗ: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поставки и/или ремонта спортивного оборудования, поставки и/или ремонта спортивного инвентаря, а также на цели финансирования инвестиций в области создания и развития объектов спортивной инфраструктуры, спортивного оборудования и инвентаря;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обеспечения организации и проведения спортивных мероприятий, включенных в Единый календарный план межрегиональных, всероссийских и международных физкультурных мероприятий и спортивных мероприятий на соответствующий календарный год, утверждаемый приказом Министерства спорта Российской Федерации, а также спортивных мероприятий, проводимых в соответствии с приказами Министерства спорта Российской Федерации.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44624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96241"/>
              </p:ext>
            </p:extLst>
          </p:nvPr>
        </p:nvGraphicFramePr>
        <p:xfrm>
          <a:off x="185051" y="764704"/>
          <a:ext cx="8773898" cy="581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Субъекты МСП: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Индивидуальный предприниматель, являющийся лицом с ОВЗ.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Юридическое лицо, 20% и более долей в уставном капитале которого принадлежит лицам с ОВЗ.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и/или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2. Субъект МСП обеспечивает занятость лицам с ОВЗ при условии, что по итогам 12 месяцев, предшествующих месяцу подачи заявки на получение кредита в Банке, среднесписочная численность лиц с ОВЗ составляет не менее 25%, а доля расходов в фонде оплаты труда, приходящихся на лиц с ОВЗ, - не менее 12%.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 этом лица с ОВЗ признаются таковыми в случае наличия у них документа (справки), соответствующего Приказу Минздравсоцразвития России от 24.11.2010 г. №1031н, актуального на дату подачи заявки на получение кредита в Банке.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заключенного договора, с целью открытия мини-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 и/или развития бизнеса в открытых мини-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маркетах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Городская экономика и комфортная городская среда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Реализовывает проект в отраслях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жилищно-коммунальное хозяйство (тепло-, водо-, электроснабжение, водоотведение, очистные сооружения);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комплексное развитие и благоустройство городской территории;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"умный город";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общественный транспорт;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вывоз, в том числе механизированным способом, и утилизация твердых коммунальных отходов;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благоустройство улично-дорожной сети;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городское освещение;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создание культурно-досуговой и социальной инфраструктуры;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общественное питание, 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гостинично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-ресторанный бизнес;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в сфере розничной торговли;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здравоохранение.</a:t>
                      </a:r>
                      <a:endParaRPr lang="ru-RU" sz="8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Реализовывает проект в отраслях (п.1) на территории городов: Архангельск, Астрахань, Барнаул, Белгород, Владивосток, Владимир, Волгоград, Воронеж, Екатеринбург, Иваново, Ижевск, Калининград, Калуга, Кемерово, Киров, Кострома, Краснодар, Красноярск, Липецк, Магадан, Нижний Новгород, Новосибирск, Омск, Оренбург, Пермь, Петропавловск-Камчатский, Ростов-на-Дону, Рязань, Самара, Саратов, Сергиев Посад, Суздаль, Сургут, Томск, Тула, Тюмень, Улан-Удэ, Ульяновск, Уфа, Хабаровск, Челябинск, Южно-Сахалинск, Якутск, Ярославль.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07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214-ФЗ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юридические лица, включенные в единый реестр субъектов малого и среднего предпринимательства и соответствующие требованиям статей 4 и 14 Федерального закона от 24.07.2007 года № 209-ФЗ «О развитии малого и среднего предпринимательства в Российской Федерации» и иным нормативным актам (в том числе, отсутствие в выписке из ЕГРЮЛ Субъекта МСП основного или дополнительного вида деятельности, связанного с производством и (или) реализацией подакцизных товаров в соответствии со ст. 181 Налогового кодекса Российской Федерации или добычей и (или) реализацией полезных ископаемых (за исключением общераспространенных)). 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кредитных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2662847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Фиксированные низкие ставки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Уполномоченный Банк по всем госпрограммам льготного кредитования 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Дистанционная подача заявок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Инвестиционное кредитование  на длительный срок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Особые условия рассмотрения для приоритетных и социально-значимых  ниш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1000">
                <a:latin typeface="Arial" pitchFamily="34" charset="0"/>
                <a:cs typeface="Arial" pitchFamily="34" charset="0"/>
              </a:rPr>
              <a:t>%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3%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гарантийных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</a:t>
            </a: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с госучастием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880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0"/>
            <a:ext cx="2109614" cy="11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5" y="36700"/>
            <a:ext cx="2233488" cy="1016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49710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  <a:endParaRPr lang="ru-RU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Зайди на портал Бизнес-навигатора МСП </a:t>
            </a:r>
            <a:r>
              <a:rPr lang="en-US" dirty="0" smtClean="0"/>
              <a:t>smbn.ru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28396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Зарегистрируйся, заполнив простую форму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670820"/>
            <a:ext cx="63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  <a:endParaRPr lang="ru-RU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" y="3140968"/>
            <a:ext cx="781050" cy="704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861048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124" y="3212976"/>
            <a:ext cx="22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847725" cy="676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982979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125" y="4138032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055"/>
            <a:ext cx="81915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6279123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125" y="5301208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5272633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2" y="3133725"/>
            <a:ext cx="876300" cy="742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1920" y="3861048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596" y="308381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7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7" y="4370809"/>
            <a:ext cx="828675" cy="7143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929" y="5041751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605" y="422108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11986" y="5287972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1" y="5498554"/>
            <a:ext cx="685800" cy="666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06383" y="619724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38" y="5293657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4223813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31640" y="4797152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848376" y="198963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984280" y="303296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48176" y="368315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968056" y="415860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634086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331640" y="501317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472514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429309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3789040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297800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189788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434673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4079610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3501805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2886832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2422049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174399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129837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051005" y="122317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4693" y="105273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51520" y="476672"/>
            <a:ext cx="7416824" cy="5976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800" dirty="0" smtClean="0">
                <a:solidFill>
                  <a:srgbClr val="0072BC"/>
                </a:solidFill>
              </a:rPr>
            </a:br>
            <a:r>
              <a:rPr lang="ru-RU" sz="18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800" dirty="0" smtClean="0">
                <a:solidFill>
                  <a:srgbClr val="0072BC"/>
                </a:solidFill>
              </a:rPr>
            </a:br>
            <a:r>
              <a:rPr lang="ru-RU" sz="18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</a:p>
          <a:p>
            <a:endParaRPr lang="ru-RU" sz="1800" dirty="0">
              <a:solidFill>
                <a:srgbClr val="0072BC"/>
              </a:solidFill>
            </a:endParaRPr>
          </a:p>
          <a:p>
            <a:r>
              <a:rPr lang="ru-RU" sz="1800" dirty="0" smtClean="0">
                <a:solidFill>
                  <a:srgbClr val="0072BC"/>
                </a:solidFill>
              </a:rPr>
              <a:t>Для получения дополнительной консультации Вы можете обратиться в Представительство Банка в </a:t>
            </a:r>
            <a:r>
              <a:rPr lang="ru-RU" sz="1800" dirty="0" err="1" smtClean="0">
                <a:solidFill>
                  <a:srgbClr val="0072BC"/>
                </a:solidFill>
              </a:rPr>
              <a:t>г.Красноярске</a:t>
            </a:r>
            <a:r>
              <a:rPr lang="ru-RU" sz="1800" dirty="0" smtClean="0">
                <a:solidFill>
                  <a:srgbClr val="0072BC"/>
                </a:solidFill>
              </a:rPr>
              <a:t> по адресу</a:t>
            </a:r>
            <a:r>
              <a:rPr lang="en-US" sz="1800" dirty="0" smtClean="0">
                <a:solidFill>
                  <a:srgbClr val="0072BC"/>
                </a:solidFill>
              </a:rPr>
              <a:t>:</a:t>
            </a:r>
            <a:endParaRPr lang="ru-RU" sz="1800" dirty="0">
              <a:solidFill>
                <a:srgbClr val="0072BC"/>
              </a:solidFill>
            </a:endParaRPr>
          </a:p>
          <a:p>
            <a:r>
              <a:rPr lang="ru-RU" sz="1800" dirty="0" err="1">
                <a:solidFill>
                  <a:srgbClr val="0072BC"/>
                </a:solidFill>
              </a:rPr>
              <a:t>у</a:t>
            </a:r>
            <a:r>
              <a:rPr lang="ru-RU" sz="1800" dirty="0" err="1" smtClean="0">
                <a:solidFill>
                  <a:srgbClr val="0072BC"/>
                </a:solidFill>
              </a:rPr>
              <a:t>л.Новосибирская</a:t>
            </a:r>
            <a:r>
              <a:rPr lang="ru-RU" sz="1800" dirty="0" smtClean="0">
                <a:solidFill>
                  <a:srgbClr val="0072BC"/>
                </a:solidFill>
              </a:rPr>
              <a:t>, д.9А, офис 2-01,</a:t>
            </a:r>
          </a:p>
          <a:p>
            <a:endParaRPr lang="ru-RU" sz="1800" dirty="0" smtClean="0">
              <a:solidFill>
                <a:srgbClr val="0072BC"/>
              </a:solidFill>
            </a:endParaRPr>
          </a:p>
          <a:p>
            <a:r>
              <a:rPr lang="ru-RU" sz="1800" dirty="0" smtClean="0">
                <a:solidFill>
                  <a:srgbClr val="0072BC"/>
                </a:solidFill>
              </a:rPr>
              <a:t>и/или по телефонам</a:t>
            </a:r>
            <a:r>
              <a:rPr lang="en-US" sz="1800" dirty="0" smtClean="0">
                <a:solidFill>
                  <a:srgbClr val="0072BC"/>
                </a:solidFill>
              </a:rPr>
              <a:t>:</a:t>
            </a:r>
            <a:endParaRPr lang="ru-RU" sz="1800" dirty="0" smtClean="0">
              <a:solidFill>
                <a:srgbClr val="0072BC"/>
              </a:solidFill>
            </a:endParaRPr>
          </a:p>
          <a:p>
            <a:r>
              <a:rPr lang="ru-RU" sz="1800" dirty="0" smtClean="0">
                <a:solidFill>
                  <a:srgbClr val="0072BC"/>
                </a:solidFill>
              </a:rPr>
              <a:t>8-391-202-21-34,</a:t>
            </a:r>
          </a:p>
          <a:p>
            <a:r>
              <a:rPr lang="ru-RU" sz="1800" dirty="0" smtClean="0">
                <a:solidFill>
                  <a:srgbClr val="0072BC"/>
                </a:solidFill>
              </a:rPr>
              <a:t>8-963-</a:t>
            </a:r>
            <a:r>
              <a:rPr lang="en-US" sz="1800" dirty="0" smtClean="0">
                <a:solidFill>
                  <a:srgbClr val="0072BC"/>
                </a:solidFill>
              </a:rPr>
              <a:t>255-77-25</a:t>
            </a:r>
          </a:p>
          <a:p>
            <a:endParaRPr lang="en-US" sz="1800" dirty="0">
              <a:solidFill>
                <a:srgbClr val="0072BC"/>
              </a:solidFill>
            </a:endParaRPr>
          </a:p>
          <a:p>
            <a:r>
              <a:rPr lang="ru-RU" sz="1800" dirty="0" smtClean="0">
                <a:solidFill>
                  <a:srgbClr val="0072BC"/>
                </a:solidFill>
              </a:rPr>
              <a:t>Региональный директор Дронов Игорь Леонидович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5222"/>
          <a:stretch/>
        </p:blipFill>
        <p:spPr>
          <a:xfrm>
            <a:off x="4456558" y="977247"/>
            <a:ext cx="3859858" cy="45902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6558" y="5566321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772816"/>
            <a:ext cx="41044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увеличением сметной стоимости незавершенной стадии инвестиционного проекта, обусловленных существенным изменением курса иностранных валют.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07463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КРЕДИТА*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485684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376201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216885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122055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019871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06750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25</a:t>
            </a:r>
            <a:r>
              <a:rPr lang="en-US" dirty="0"/>
              <a:t> </a:t>
            </a:r>
            <a:r>
              <a:rPr lang="ru-RU" dirty="0"/>
              <a:t>до 500</a:t>
            </a:r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21688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До</a:t>
            </a:r>
          </a:p>
          <a:p>
            <a:r>
              <a:rPr lang="ru-RU" dirty="0"/>
              <a:t>120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7798" y="4262899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 месяцев отсрочка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обязательству по уплате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процентов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 основного долга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-Инвест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813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размере отрицательной переоценки стоимости инвестиционного проекта, связанной с ростом курса иностранных валют. Отрицательная переоценка рассчитывается как разница между курсом иностранной валюты  к рублю на дату подписания кредитного договора и курсом иностранной валюты  к рублю на дату подачи заявки на кредитование в банк.</a:t>
            </a:r>
          </a:p>
        </p:txBody>
      </p:sp>
    </p:spTree>
    <p:extLst>
      <p:ext uri="{BB962C8B-B14F-4D97-AF65-F5344CB8AC3E}">
        <p14:creationId xmlns:p14="http://schemas.microsoft.com/office/powerpoint/2010/main" val="22660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772816"/>
            <a:ext cx="41044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восстановление/пополнение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уплату налогов и сборов ), а также финансирование участия в тендере (конкурсе) и исполнения контракта в рамках 44-ФЗ и 223-ФЗ..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3211519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536090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426607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720941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626111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523927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571559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</a:t>
            </a:r>
            <a:r>
              <a:rPr lang="ru-RU" dirty="0" smtClean="0"/>
              <a:t>50 до 1000</a:t>
            </a:r>
            <a:endParaRPr lang="ru-RU" dirty="0"/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720941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36 месяцев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47798" y="4766955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648072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Право погашения основного долга в течение последних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 месяцев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срока действия кредитного договора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4456558" y="976536"/>
            <a:ext cx="3859857" cy="5072369"/>
          </a:xfrm>
          <a:prstGeom prst="rect">
            <a:avLst/>
          </a:prstGeom>
        </p:spPr>
      </p:pic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-Оборотный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56558" y="5449416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процентной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76470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884" y="292494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малого предпринимательства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 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среднего предпринимательства – 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для субъектов МСП – 8,0% годовых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576" y="2420888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9554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2**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381328"/>
            <a:ext cx="769664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Банка </a:t>
            </a:r>
            <a:r>
              <a:rPr lang="en-US" sz="850" i="1" dirty="0">
                <a:latin typeface="Arial" pitchFamily="34" charset="0"/>
                <a:cs typeface="Arial" pitchFamily="34" charset="0"/>
                <a:hlinkClick r:id="rId5"/>
              </a:rPr>
              <a:t>https://mspbank.ru/credit/prioritetnye-nishi</a:t>
            </a:r>
            <a:r>
              <a:rPr lang="en-US" sz="850" i="1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85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50" i="1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  <a:endParaRPr lang="ru-RU" sz="8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077072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предприятий малого и среднего бизнеса,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16016" y="683171"/>
            <a:ext cx="3585543" cy="22021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Программа Минэкономразвития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87641"/>
              </p:ext>
            </p:extLst>
          </p:nvPr>
        </p:nvGraphicFramePr>
        <p:xfrm>
          <a:off x="395536" y="1484785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470811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736619"/>
              </p:ext>
            </p:extLst>
          </p:nvPr>
        </p:nvGraphicFramePr>
        <p:xfrm>
          <a:off x="403700" y="4077073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000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647482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РФ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6021288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640848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Контрактное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7943" y="5126995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7,7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18477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Рефинансирование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0" y="4941168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901098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от 7,75 %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27926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8458</TotalTime>
  <Words>2944</Words>
  <Application>Microsoft Office PowerPoint</Application>
  <PresentationFormat>Экран (4:3)</PresentationFormat>
  <Paragraphs>386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Aharoni</vt:lpstr>
      <vt:lpstr>Arial</vt:lpstr>
      <vt:lpstr>Arial Narrow</vt:lpstr>
      <vt:lpstr>Calibri</vt:lpstr>
      <vt:lpstr>Times New Roman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Презентация PowerPoint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кредитных продуктов  МСП Банка</vt:lpstr>
      <vt:lpstr>Презентация PowerPoint</vt:lpstr>
      <vt:lpstr>Основные преимущества гарантийных продуктов  МСП Банка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Дронов Игорь Леонидович</cp:lastModifiedBy>
  <cp:revision>373</cp:revision>
  <cp:lastPrinted>2017-11-27T08:27:26Z</cp:lastPrinted>
  <dcterms:created xsi:type="dcterms:W3CDTF">2017-08-03T13:00:25Z</dcterms:created>
  <dcterms:modified xsi:type="dcterms:W3CDTF">2020-11-11T11:21:35Z</dcterms:modified>
</cp:coreProperties>
</file>