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7" r:id="rId2"/>
    <p:sldMasterId id="2147483698" r:id="rId3"/>
    <p:sldMasterId id="2147483709" r:id="rId4"/>
    <p:sldMasterId id="2147483720" r:id="rId5"/>
    <p:sldMasterId id="2147483731" r:id="rId6"/>
  </p:sldMasterIdLst>
  <p:notesMasterIdLst>
    <p:notesMasterId r:id="rId11"/>
  </p:notesMasterIdLst>
  <p:handoutMasterIdLst>
    <p:handoutMasterId r:id="rId12"/>
  </p:handoutMasterIdLst>
  <p:sldIdLst>
    <p:sldId id="256" r:id="rId7"/>
    <p:sldId id="1692" r:id="rId8"/>
    <p:sldId id="1699" r:id="rId9"/>
    <p:sldId id="1700" r:id="rId10"/>
  </p:sldIdLst>
  <p:sldSz cx="9144000" cy="5143500" type="screen16x9"/>
  <p:notesSz cx="6735763" cy="9866313"/>
  <p:defaultTextStyle>
    <a:defPPr>
      <a:defRPr lang="ru-RU"/>
    </a:defPPr>
    <a:lvl1pPr marL="0" algn="l" defTabSz="9140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46" algn="l" defTabSz="9140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91" algn="l" defTabSz="9140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36" algn="l" defTabSz="9140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82" algn="l" defTabSz="9140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26" algn="l" defTabSz="9140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70" algn="l" defTabSz="9140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17" algn="l" defTabSz="9140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361" algn="l" defTabSz="9140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>
          <p15:clr>
            <a:srgbClr val="A4A3A4"/>
          </p15:clr>
        </p15:guide>
        <p15:guide id="2" orient="horz" pos="164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3929">
          <p15:clr>
            <a:srgbClr val="A4A3A4"/>
          </p15:clr>
        </p15:guide>
        <p15:guide id="5" orient="horz" pos="663">
          <p15:clr>
            <a:srgbClr val="A4A3A4"/>
          </p15:clr>
        </p15:guide>
        <p15:guide id="6" orient="horz" pos="799">
          <p15:clr>
            <a:srgbClr val="A4A3A4"/>
          </p15:clr>
        </p15:guide>
        <p15:guide id="7" pos="2880">
          <p15:clr>
            <a:srgbClr val="A4A3A4"/>
          </p15:clr>
        </p15:guide>
        <p15:guide id="8" pos="159">
          <p15:clr>
            <a:srgbClr val="A4A3A4"/>
          </p15:clr>
        </p15:guide>
        <p15:guide id="9" pos="5601">
          <p15:clr>
            <a:srgbClr val="A4A3A4"/>
          </p15:clr>
        </p15:guide>
        <p15:guide id="10" pos="158">
          <p15:clr>
            <a:srgbClr val="A4A3A4"/>
          </p15:clr>
        </p15:guide>
        <p15:guide id="11" orient="horz" pos="1756">
          <p15:clr>
            <a:srgbClr val="A4A3A4"/>
          </p15:clr>
        </p15:guide>
        <p15:guide id="12" orient="horz" pos="123">
          <p15:clr>
            <a:srgbClr val="A4A3A4"/>
          </p15:clr>
        </p15:guide>
        <p15:guide id="13" orient="horz" pos="2675">
          <p15:clr>
            <a:srgbClr val="A4A3A4"/>
          </p15:clr>
        </p15:guide>
        <p15:guide id="14" orient="horz" pos="2947">
          <p15:clr>
            <a:srgbClr val="A4A3A4"/>
          </p15:clr>
        </p15:guide>
        <p15:guide id="15" orient="horz" pos="497">
          <p15:clr>
            <a:srgbClr val="A4A3A4"/>
          </p15:clr>
        </p15:guide>
        <p15:guide id="16" orient="horz" pos="5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6" userDrawn="1">
          <p15:clr>
            <a:srgbClr val="A4A3A4"/>
          </p15:clr>
        </p15:guide>
        <p15:guide id="2" pos="2150" userDrawn="1">
          <p15:clr>
            <a:srgbClr val="A4A3A4"/>
          </p15:clr>
        </p15:guide>
        <p15:guide id="3" orient="horz" pos="3107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архоменко Олег Николаевич" initials="ПО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9EDF4"/>
    <a:srgbClr val="FF0000"/>
    <a:srgbClr val="006600"/>
    <a:srgbClr val="009900"/>
    <a:srgbClr val="9900CC"/>
    <a:srgbClr val="F37065"/>
    <a:srgbClr val="0072BC"/>
    <a:srgbClr val="89B1DE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2" autoAdjust="0"/>
    <p:restoredTop sz="94970" autoAdjust="0"/>
  </p:normalViewPr>
  <p:slideViewPr>
    <p:cSldViewPr>
      <p:cViewPr varScale="1">
        <p:scale>
          <a:sx n="118" d="100"/>
          <a:sy n="118" d="100"/>
        </p:scale>
        <p:origin x="859" y="77"/>
      </p:cViewPr>
      <p:guideLst>
        <p:guide orient="horz" pos="2341"/>
        <p:guide orient="horz" pos="164"/>
        <p:guide orient="horz" pos="3566"/>
        <p:guide orient="horz" pos="3929"/>
        <p:guide orient="horz" pos="663"/>
        <p:guide orient="horz" pos="799"/>
        <p:guide pos="2880"/>
        <p:guide pos="159"/>
        <p:guide pos="5601"/>
        <p:guide pos="158"/>
        <p:guide orient="horz" pos="1756"/>
        <p:guide orient="horz" pos="123"/>
        <p:guide orient="horz" pos="2675"/>
        <p:guide orient="horz" pos="2947"/>
        <p:guide orient="horz" pos="497"/>
        <p:guide orient="horz" pos="5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3330" y="-84"/>
      </p:cViewPr>
      <p:guideLst>
        <p:guide orient="horz" pos="3136"/>
        <p:guide pos="2150"/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19565" cy="493868"/>
          </a:xfrm>
          <a:prstGeom prst="rect">
            <a:avLst/>
          </a:prstGeom>
        </p:spPr>
        <p:txBody>
          <a:bodyPr vert="horz" lIns="90760" tIns="45379" rIns="90760" bIns="4537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9" y="3"/>
            <a:ext cx="2919565" cy="493868"/>
          </a:xfrm>
          <a:prstGeom prst="rect">
            <a:avLst/>
          </a:prstGeom>
        </p:spPr>
        <p:txBody>
          <a:bodyPr vert="horz" lIns="90760" tIns="45379" rIns="90760" bIns="45379" rtlCol="0"/>
          <a:lstStyle>
            <a:lvl1pPr algn="r">
              <a:defRPr sz="1200"/>
            </a:lvl1pPr>
          </a:lstStyle>
          <a:p>
            <a:fld id="{396C87FA-7439-4BC2-99EF-21E23532BE2D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0871"/>
            <a:ext cx="2919565" cy="493867"/>
          </a:xfrm>
          <a:prstGeom prst="rect">
            <a:avLst/>
          </a:prstGeom>
        </p:spPr>
        <p:txBody>
          <a:bodyPr vert="horz" lIns="90760" tIns="45379" rIns="90760" bIns="4537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9" y="9370871"/>
            <a:ext cx="2919565" cy="493867"/>
          </a:xfrm>
          <a:prstGeom prst="rect">
            <a:avLst/>
          </a:prstGeom>
        </p:spPr>
        <p:txBody>
          <a:bodyPr vert="horz" lIns="90760" tIns="45379" rIns="90760" bIns="45379" rtlCol="0" anchor="b"/>
          <a:lstStyle>
            <a:lvl1pPr algn="r">
              <a:defRPr sz="1200"/>
            </a:lvl1pPr>
          </a:lstStyle>
          <a:p>
            <a:fld id="{2F16D17D-C6F1-414D-8364-CAA933160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60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18830" cy="493316"/>
          </a:xfrm>
          <a:prstGeom prst="rect">
            <a:avLst/>
          </a:prstGeom>
        </p:spPr>
        <p:txBody>
          <a:bodyPr vert="horz" lIns="90760" tIns="45379" rIns="90760" bIns="4537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81" y="0"/>
            <a:ext cx="2918830" cy="493316"/>
          </a:xfrm>
          <a:prstGeom prst="rect">
            <a:avLst/>
          </a:prstGeom>
        </p:spPr>
        <p:txBody>
          <a:bodyPr vert="horz" lIns="90760" tIns="45379" rIns="90760" bIns="45379" rtlCol="0"/>
          <a:lstStyle>
            <a:lvl1pPr algn="r">
              <a:defRPr sz="1200"/>
            </a:lvl1pPr>
          </a:lstStyle>
          <a:p>
            <a:fld id="{BCE75FA7-844E-429E-8096-05F75DD867F9}" type="datetimeFigureOut">
              <a:rPr lang="ru-RU" smtClean="0"/>
              <a:t>06.10.2020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0" tIns="45379" rIns="90760" bIns="4537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5"/>
            <a:ext cx="5388610" cy="4439841"/>
          </a:xfrm>
          <a:prstGeom prst="rect">
            <a:avLst/>
          </a:prstGeom>
        </p:spPr>
        <p:txBody>
          <a:bodyPr vert="horz" lIns="90760" tIns="45379" rIns="90760" bIns="4537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0" y="9371288"/>
            <a:ext cx="2918830" cy="493316"/>
          </a:xfrm>
          <a:prstGeom prst="rect">
            <a:avLst/>
          </a:prstGeom>
        </p:spPr>
        <p:txBody>
          <a:bodyPr vert="horz" lIns="90760" tIns="45379" rIns="90760" bIns="4537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81" y="9371288"/>
            <a:ext cx="2918830" cy="493316"/>
          </a:xfrm>
          <a:prstGeom prst="rect">
            <a:avLst/>
          </a:prstGeom>
        </p:spPr>
        <p:txBody>
          <a:bodyPr vert="horz" lIns="90760" tIns="45379" rIns="90760" bIns="45379" rtlCol="0" anchor="b"/>
          <a:lstStyle>
            <a:lvl1pPr algn="r">
              <a:defRPr sz="1200"/>
            </a:lvl1pPr>
          </a:lstStyle>
          <a:p>
            <a:fld id="{D4718AF1-EC64-417C-8C72-3FD2D4B387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42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46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91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36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82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26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70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17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61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46184" y="2171311"/>
            <a:ext cx="5190115" cy="1102519"/>
          </a:xfrm>
        </p:spPr>
        <p:txBody>
          <a:bodyPr lIns="0" tIns="0" rIns="0" bIns="0" anchor="t">
            <a:noAutofit/>
          </a:bodyPr>
          <a:lstStyle>
            <a:lvl1pPr algn="l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презентации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2</a:t>
            </a:r>
            <a:r>
              <a:rPr lang="en-US" dirty="0"/>
              <a:t>4</a:t>
            </a:r>
            <a:r>
              <a:rPr lang="ru-RU" dirty="0"/>
              <a:t> пт.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46184" y="3381840"/>
            <a:ext cx="5190115" cy="7743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Подзаголовок презентации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90" y="357506"/>
            <a:ext cx="2520277" cy="754094"/>
          </a:xfrm>
          <a:prstGeom prst="rect">
            <a:avLst/>
          </a:prstGeom>
        </p:spPr>
      </p:pic>
      <p:sp>
        <p:nvSpPr>
          <p:cNvPr id="22" name="Объект 2"/>
          <p:cNvSpPr>
            <a:spLocks noGrp="1"/>
          </p:cNvSpPr>
          <p:nvPr>
            <p:ph idx="13" hasCustomPrompt="1"/>
          </p:nvPr>
        </p:nvSpPr>
        <p:spPr>
          <a:xfrm>
            <a:off x="2046184" y="4677984"/>
            <a:ext cx="5190115" cy="216024"/>
          </a:xfrm>
          <a:prstGeom prst="rect">
            <a:avLst/>
          </a:prstGeom>
        </p:spPr>
        <p:txBody>
          <a:bodyPr lIns="91410" tIns="45705" rIns="91410" bIns="45705"/>
          <a:lstStyle>
            <a:lvl1pPr marL="0" marR="0" indent="0" algn="l" defTabSz="615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91262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368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201736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Flowchart: Off-page Connector 17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8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213024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grpSp>
        <p:nvGrpSpPr>
          <p:cNvPr id="3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2" name="Flowchart: Off-page Connector 21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48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7550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ee Blank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320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Off-page Connector 9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77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843790" y="406017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r">
              <a:defRPr sz="2000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67790" y="758008"/>
            <a:ext cx="4114800" cy="20074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r">
              <a:buNone/>
              <a:defRPr sz="1100" b="1" i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sp>
        <p:nvSpPr>
          <p:cNvPr id="10" name="Flowchart: Off-page Connector 9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42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sp>
        <p:nvSpPr>
          <p:cNvPr id="8" name="Flowchart: Off-page Connector 7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9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290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986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80319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Flowchart: Off-page Connector 17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239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166855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2907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ee Blank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064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Off-page Connector 9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054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843790" y="406017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r">
              <a:defRPr sz="2000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67790" y="758008"/>
            <a:ext cx="4114800" cy="20074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r">
              <a:buNone/>
              <a:defRPr sz="1100" b="1" i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sp>
        <p:nvSpPr>
          <p:cNvPr id="10" name="Flowchart: Off-page Connector 9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4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sp>
        <p:nvSpPr>
          <p:cNvPr id="8" name="Flowchart: Off-page Connector 7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3311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301723" y="4785999"/>
            <a:ext cx="708137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09EC246-6924-4943-A383-0B561BB8C3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2046" y="195264"/>
            <a:ext cx="8639908" cy="594122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50024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196821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Flowchart: Off-page Connector 17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469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1552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8400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ee Blank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5885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Off-page Connector 9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114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843790" y="406017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r">
              <a:defRPr sz="2000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67790" y="758008"/>
            <a:ext cx="4114800" cy="20074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r">
              <a:buNone/>
              <a:defRPr sz="1100" b="1" i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sp>
        <p:nvSpPr>
          <p:cNvPr id="10" name="Flowchart: Off-page Connector 9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03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sp>
        <p:nvSpPr>
          <p:cNvPr id="8" name="Flowchart: Off-page Connector 7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65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79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421091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екстов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301723" y="4785999"/>
            <a:ext cx="708137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09EC246-6924-4943-A383-0B561BB8C3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2046" y="195264"/>
            <a:ext cx="8639908" cy="59412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2" name="Пятиугольник 1"/>
          <p:cNvSpPr/>
          <p:nvPr userDrawn="1"/>
        </p:nvSpPr>
        <p:spPr>
          <a:xfrm>
            <a:off x="-290916" y="1005576"/>
            <a:ext cx="532278" cy="324036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05" rIns="0" bIns="45705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13.00</a:t>
            </a:r>
          </a:p>
        </p:txBody>
      </p:sp>
      <p:sp>
        <p:nvSpPr>
          <p:cNvPr id="5" name="Пятиугольник 4"/>
          <p:cNvSpPr/>
          <p:nvPr userDrawn="1"/>
        </p:nvSpPr>
        <p:spPr>
          <a:xfrm>
            <a:off x="4039722" y="1005576"/>
            <a:ext cx="532278" cy="324036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05" rIns="0" bIns="45705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0.00</a:t>
            </a:r>
          </a:p>
        </p:txBody>
      </p:sp>
      <p:sp>
        <p:nvSpPr>
          <p:cNvPr id="6" name="Пятиугольник 5"/>
          <p:cNvSpPr/>
          <p:nvPr userDrawn="1"/>
        </p:nvSpPr>
        <p:spPr>
          <a:xfrm>
            <a:off x="8355293" y="1005576"/>
            <a:ext cx="532278" cy="324036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05" rIns="0" bIns="45705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13.00</a:t>
            </a:r>
          </a:p>
        </p:txBody>
      </p:sp>
      <p:grpSp>
        <p:nvGrpSpPr>
          <p:cNvPr id="3" name="Группа 2"/>
          <p:cNvGrpSpPr/>
          <p:nvPr userDrawn="1"/>
        </p:nvGrpSpPr>
        <p:grpSpPr>
          <a:xfrm>
            <a:off x="4063921" y="-255939"/>
            <a:ext cx="483889" cy="432476"/>
            <a:chOff x="4402577" y="-341252"/>
            <a:chExt cx="524213" cy="576634"/>
          </a:xfrm>
        </p:grpSpPr>
        <p:sp>
          <p:nvSpPr>
            <p:cNvPr id="9" name="Пятиугольник 8"/>
            <p:cNvSpPr/>
            <p:nvPr userDrawn="1"/>
          </p:nvSpPr>
          <p:spPr>
            <a:xfrm rot="5400000">
              <a:off x="4367269" y="-268959"/>
              <a:ext cx="576634" cy="432048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Пятиугольник 9"/>
            <p:cNvSpPr/>
            <p:nvPr userDrawn="1"/>
          </p:nvSpPr>
          <p:spPr>
            <a:xfrm>
              <a:off x="4402577" y="-315416"/>
              <a:ext cx="524213" cy="432048"/>
            </a:xfrm>
            <a:prstGeom prst="homePlate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8.80</a:t>
              </a:r>
            </a:p>
          </p:txBody>
        </p:sp>
      </p:grpSp>
      <p:grpSp>
        <p:nvGrpSpPr>
          <p:cNvPr id="12" name="Группа 11"/>
          <p:cNvGrpSpPr/>
          <p:nvPr userDrawn="1"/>
        </p:nvGrpSpPr>
        <p:grpSpPr>
          <a:xfrm>
            <a:off x="4063921" y="2354780"/>
            <a:ext cx="483889" cy="432476"/>
            <a:chOff x="4402577" y="-341252"/>
            <a:chExt cx="524213" cy="576634"/>
          </a:xfrm>
        </p:grpSpPr>
        <p:sp>
          <p:nvSpPr>
            <p:cNvPr id="13" name="Пятиугольник 12"/>
            <p:cNvSpPr/>
            <p:nvPr userDrawn="1"/>
          </p:nvSpPr>
          <p:spPr>
            <a:xfrm rot="5400000">
              <a:off x="4367269" y="-268959"/>
              <a:ext cx="576634" cy="432048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Пятиугольник 13"/>
            <p:cNvSpPr/>
            <p:nvPr userDrawn="1"/>
          </p:nvSpPr>
          <p:spPr>
            <a:xfrm>
              <a:off x="4402577" y="-315416"/>
              <a:ext cx="524213" cy="432048"/>
            </a:xfrm>
            <a:prstGeom prst="homePlate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0.80</a:t>
              </a:r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4063921" y="4236810"/>
            <a:ext cx="483889" cy="432476"/>
            <a:chOff x="4402577" y="-341252"/>
            <a:chExt cx="524213" cy="576634"/>
          </a:xfrm>
        </p:grpSpPr>
        <p:sp>
          <p:nvSpPr>
            <p:cNvPr id="16" name="Пятиугольник 15"/>
            <p:cNvSpPr/>
            <p:nvPr userDrawn="1"/>
          </p:nvSpPr>
          <p:spPr>
            <a:xfrm rot="5400000">
              <a:off x="4367269" y="-268959"/>
              <a:ext cx="576634" cy="432048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Пятиугольник 16"/>
            <p:cNvSpPr/>
            <p:nvPr userDrawn="1"/>
          </p:nvSpPr>
          <p:spPr>
            <a:xfrm>
              <a:off x="4402577" y="-315416"/>
              <a:ext cx="524213" cy="432048"/>
            </a:xfrm>
            <a:prstGeom prst="homePlate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7.80</a:t>
              </a:r>
            </a:p>
          </p:txBody>
        </p:sp>
      </p:grpSp>
      <p:grpSp>
        <p:nvGrpSpPr>
          <p:cNvPr id="18" name="Группа 17"/>
          <p:cNvGrpSpPr/>
          <p:nvPr userDrawn="1"/>
        </p:nvGrpSpPr>
        <p:grpSpPr>
          <a:xfrm>
            <a:off x="4063921" y="356910"/>
            <a:ext cx="483889" cy="432476"/>
            <a:chOff x="4402577" y="-341252"/>
            <a:chExt cx="524213" cy="576634"/>
          </a:xfrm>
        </p:grpSpPr>
        <p:sp>
          <p:nvSpPr>
            <p:cNvPr id="19" name="Пятиугольник 18"/>
            <p:cNvSpPr/>
            <p:nvPr userDrawn="1"/>
          </p:nvSpPr>
          <p:spPr>
            <a:xfrm rot="5400000">
              <a:off x="4367269" y="-268959"/>
              <a:ext cx="576634" cy="432048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ru-RU" sz="1400" dirty="0">
                <a:solidFill>
                  <a:schemeClr val="tx1"/>
                </a:solidFill>
              </a:endParaRPr>
            </a:p>
          </p:txBody>
        </p:sp>
        <p:sp>
          <p:nvSpPr>
            <p:cNvPr id="20" name="Пятиугольник 19"/>
            <p:cNvSpPr/>
            <p:nvPr userDrawn="1"/>
          </p:nvSpPr>
          <p:spPr>
            <a:xfrm>
              <a:off x="4402577" y="-315416"/>
              <a:ext cx="524213" cy="432048"/>
            </a:xfrm>
            <a:prstGeom prst="homePlate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6.60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08793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Flowchart: Off-page Connector 17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50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47505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 userDrawn="1"/>
        </p:nvGrpSpPr>
        <p:grpSpPr>
          <a:xfrm>
            <a:off x="0" y="5048852"/>
            <a:ext cx="9144000" cy="9464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275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768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ee Blank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507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46184" y="2171311"/>
            <a:ext cx="5190115" cy="1102519"/>
          </a:xfrm>
        </p:spPr>
        <p:txBody>
          <a:bodyPr lIns="0" tIns="0" rIns="0" bIns="0" anchor="t">
            <a:noAutofit/>
          </a:bodyPr>
          <a:lstStyle>
            <a:lvl1pPr algn="l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презентации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2</a:t>
            </a:r>
            <a:r>
              <a:rPr lang="en-US" dirty="0"/>
              <a:t>4</a:t>
            </a:r>
            <a:r>
              <a:rPr lang="ru-RU" dirty="0"/>
              <a:t> пт.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46184" y="3381840"/>
            <a:ext cx="5190115" cy="7743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Подзаголовок презентации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шрифт </a:t>
            </a:r>
            <a:r>
              <a:rPr lang="ru-RU" dirty="0" err="1"/>
              <a:t>Arial</a:t>
            </a:r>
            <a:r>
              <a:rPr lang="ru-RU" dirty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90" y="357506"/>
            <a:ext cx="2520277" cy="754094"/>
          </a:xfrm>
          <a:prstGeom prst="rect">
            <a:avLst/>
          </a:prstGeom>
        </p:spPr>
      </p:pic>
      <p:sp>
        <p:nvSpPr>
          <p:cNvPr id="22" name="Объект 2"/>
          <p:cNvSpPr>
            <a:spLocks noGrp="1"/>
          </p:cNvSpPr>
          <p:nvPr>
            <p:ph idx="13" hasCustomPrompt="1"/>
          </p:nvPr>
        </p:nvSpPr>
        <p:spPr>
          <a:xfrm>
            <a:off x="2046184" y="4677984"/>
            <a:ext cx="5190115" cy="216024"/>
          </a:xfrm>
          <a:prstGeom prst="rect">
            <a:avLst/>
          </a:prstGeom>
        </p:spPr>
        <p:txBody>
          <a:bodyPr lIns="91410" tIns="45705" rIns="91410" bIns="45705"/>
          <a:lstStyle>
            <a:lvl1pPr marL="0" marR="0" indent="0" algn="l" defTabSz="615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25095738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3E1D0-B99E-411B-BCE4-D3E6DB7EA499}" type="slidenum">
              <a:rPr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307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301723" y="4785999"/>
            <a:ext cx="708137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09EC246-6924-4943-A383-0B561BB8C3B6}" type="slidenum">
              <a:rPr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2046" y="195264"/>
            <a:ext cx="8639908" cy="594122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0288024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екстов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301723" y="4785999"/>
            <a:ext cx="708137" cy="273844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09EC246-6924-4943-A383-0B561BB8C3B6}" type="slidenum">
              <a:rPr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2046" y="195264"/>
            <a:ext cx="8639908" cy="59412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2" name="Пятиугольник 1"/>
          <p:cNvSpPr/>
          <p:nvPr userDrawn="1"/>
        </p:nvSpPr>
        <p:spPr>
          <a:xfrm>
            <a:off x="-290916" y="1005576"/>
            <a:ext cx="532278" cy="324036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05" rIns="0" bIns="45705"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</a:rPr>
              <a:t>13.00</a:t>
            </a:r>
          </a:p>
        </p:txBody>
      </p:sp>
      <p:sp>
        <p:nvSpPr>
          <p:cNvPr id="5" name="Пятиугольник 4"/>
          <p:cNvSpPr/>
          <p:nvPr userDrawn="1"/>
        </p:nvSpPr>
        <p:spPr>
          <a:xfrm>
            <a:off x="4039722" y="1005576"/>
            <a:ext cx="532278" cy="324036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05" rIns="0" bIns="45705"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</a:rPr>
              <a:t>0.00</a:t>
            </a:r>
          </a:p>
        </p:txBody>
      </p:sp>
      <p:sp>
        <p:nvSpPr>
          <p:cNvPr id="6" name="Пятиугольник 5"/>
          <p:cNvSpPr/>
          <p:nvPr userDrawn="1"/>
        </p:nvSpPr>
        <p:spPr>
          <a:xfrm>
            <a:off x="8355293" y="1005576"/>
            <a:ext cx="532278" cy="324036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05" rIns="0" bIns="45705"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</a:rPr>
              <a:t>13.00</a:t>
            </a:r>
          </a:p>
        </p:txBody>
      </p:sp>
      <p:grpSp>
        <p:nvGrpSpPr>
          <p:cNvPr id="3" name="Группа 2"/>
          <p:cNvGrpSpPr/>
          <p:nvPr userDrawn="1"/>
        </p:nvGrpSpPr>
        <p:grpSpPr>
          <a:xfrm>
            <a:off x="4063921" y="-255939"/>
            <a:ext cx="483889" cy="432476"/>
            <a:chOff x="4402577" y="-341252"/>
            <a:chExt cx="524213" cy="576634"/>
          </a:xfrm>
        </p:grpSpPr>
        <p:sp>
          <p:nvSpPr>
            <p:cNvPr id="9" name="Пятиугольник 8"/>
            <p:cNvSpPr/>
            <p:nvPr userDrawn="1"/>
          </p:nvSpPr>
          <p:spPr>
            <a:xfrm rot="5400000">
              <a:off x="4367269" y="-268959"/>
              <a:ext cx="576634" cy="432048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ru-RU" sz="1400" dirty="0">
                <a:solidFill>
                  <a:prstClr val="black"/>
                </a:solidFill>
              </a:endParaRPr>
            </a:p>
          </p:txBody>
        </p:sp>
        <p:sp>
          <p:nvSpPr>
            <p:cNvPr id="10" name="Пятиугольник 9"/>
            <p:cNvSpPr/>
            <p:nvPr userDrawn="1"/>
          </p:nvSpPr>
          <p:spPr>
            <a:xfrm>
              <a:off x="4402577" y="-315416"/>
              <a:ext cx="524213" cy="432048"/>
            </a:xfrm>
            <a:prstGeom prst="homePlate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1400" dirty="0">
                  <a:solidFill>
                    <a:prstClr val="black"/>
                  </a:solidFill>
                </a:rPr>
                <a:t>8.80</a:t>
              </a:r>
            </a:p>
          </p:txBody>
        </p:sp>
      </p:grpSp>
      <p:grpSp>
        <p:nvGrpSpPr>
          <p:cNvPr id="12" name="Группа 11"/>
          <p:cNvGrpSpPr/>
          <p:nvPr userDrawn="1"/>
        </p:nvGrpSpPr>
        <p:grpSpPr>
          <a:xfrm>
            <a:off x="4063921" y="2354780"/>
            <a:ext cx="483889" cy="432476"/>
            <a:chOff x="4402577" y="-341252"/>
            <a:chExt cx="524213" cy="576634"/>
          </a:xfrm>
        </p:grpSpPr>
        <p:sp>
          <p:nvSpPr>
            <p:cNvPr id="13" name="Пятиугольник 12"/>
            <p:cNvSpPr/>
            <p:nvPr userDrawn="1"/>
          </p:nvSpPr>
          <p:spPr>
            <a:xfrm rot="5400000">
              <a:off x="4367269" y="-268959"/>
              <a:ext cx="576634" cy="432048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ru-RU" sz="1400" dirty="0">
                <a:solidFill>
                  <a:prstClr val="black"/>
                </a:solidFill>
              </a:endParaRPr>
            </a:p>
          </p:txBody>
        </p:sp>
        <p:sp>
          <p:nvSpPr>
            <p:cNvPr id="14" name="Пятиугольник 13"/>
            <p:cNvSpPr/>
            <p:nvPr userDrawn="1"/>
          </p:nvSpPr>
          <p:spPr>
            <a:xfrm>
              <a:off x="4402577" y="-315416"/>
              <a:ext cx="524213" cy="432048"/>
            </a:xfrm>
            <a:prstGeom prst="homePlate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1400" dirty="0">
                  <a:solidFill>
                    <a:prstClr val="black"/>
                  </a:solidFill>
                </a:rPr>
                <a:t>0.80</a:t>
              </a:r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4063921" y="4236810"/>
            <a:ext cx="483889" cy="432476"/>
            <a:chOff x="4402577" y="-341252"/>
            <a:chExt cx="524213" cy="576634"/>
          </a:xfrm>
        </p:grpSpPr>
        <p:sp>
          <p:nvSpPr>
            <p:cNvPr id="16" name="Пятиугольник 15"/>
            <p:cNvSpPr/>
            <p:nvPr userDrawn="1"/>
          </p:nvSpPr>
          <p:spPr>
            <a:xfrm rot="5400000">
              <a:off x="4367269" y="-268959"/>
              <a:ext cx="576634" cy="432048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ru-RU" sz="1400" dirty="0">
                <a:solidFill>
                  <a:prstClr val="black"/>
                </a:solidFill>
              </a:endParaRPr>
            </a:p>
          </p:txBody>
        </p:sp>
        <p:sp>
          <p:nvSpPr>
            <p:cNvPr id="17" name="Пятиугольник 16"/>
            <p:cNvSpPr/>
            <p:nvPr userDrawn="1"/>
          </p:nvSpPr>
          <p:spPr>
            <a:xfrm>
              <a:off x="4402577" y="-315416"/>
              <a:ext cx="524213" cy="432048"/>
            </a:xfrm>
            <a:prstGeom prst="homePlate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1400" dirty="0">
                  <a:solidFill>
                    <a:prstClr val="black"/>
                  </a:solidFill>
                </a:rPr>
                <a:t>7.80</a:t>
              </a:r>
            </a:p>
          </p:txBody>
        </p:sp>
      </p:grpSp>
      <p:grpSp>
        <p:nvGrpSpPr>
          <p:cNvPr id="18" name="Группа 17"/>
          <p:cNvGrpSpPr/>
          <p:nvPr userDrawn="1"/>
        </p:nvGrpSpPr>
        <p:grpSpPr>
          <a:xfrm>
            <a:off x="4063921" y="356910"/>
            <a:ext cx="483889" cy="432476"/>
            <a:chOff x="4402577" y="-341252"/>
            <a:chExt cx="524213" cy="576634"/>
          </a:xfrm>
        </p:grpSpPr>
        <p:sp>
          <p:nvSpPr>
            <p:cNvPr id="19" name="Пятиугольник 18"/>
            <p:cNvSpPr/>
            <p:nvPr userDrawn="1"/>
          </p:nvSpPr>
          <p:spPr>
            <a:xfrm rot="5400000">
              <a:off x="4367269" y="-268959"/>
              <a:ext cx="576634" cy="432048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ru-RU" sz="1400" dirty="0">
                <a:solidFill>
                  <a:prstClr val="black"/>
                </a:solidFill>
              </a:endParaRPr>
            </a:p>
          </p:txBody>
        </p:sp>
        <p:sp>
          <p:nvSpPr>
            <p:cNvPr id="20" name="Пятиугольник 19"/>
            <p:cNvSpPr/>
            <p:nvPr userDrawn="1"/>
          </p:nvSpPr>
          <p:spPr>
            <a:xfrm>
              <a:off x="4402577" y="-315416"/>
              <a:ext cx="524213" cy="432048"/>
            </a:xfrm>
            <a:prstGeom prst="homePlate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ru-RU" sz="1400" dirty="0">
                  <a:solidFill>
                    <a:prstClr val="black"/>
                  </a:solidFill>
                </a:rPr>
                <a:t>6.60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17800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411510"/>
            <a:ext cx="7715200" cy="651719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4785996"/>
            <a:ext cx="2133600" cy="273844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195486"/>
            <a:ext cx="7715200" cy="216024"/>
          </a:xfrm>
          <a:prstGeom prst="rect">
            <a:avLst/>
          </a:prstGeom>
        </p:spPr>
        <p:txBody>
          <a:bodyPr lIns="91410" tIns="45705" rIns="91410" bIns="45705">
            <a:normAutofit/>
          </a:bodyPr>
          <a:lstStyle>
            <a:lvl1pPr>
              <a:defRPr sz="10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</p:spTree>
    <p:extLst>
      <p:ext uri="{BB962C8B-B14F-4D97-AF65-F5344CB8AC3E}">
        <p14:creationId xmlns:p14="http://schemas.microsoft.com/office/powerpoint/2010/main" val="273161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411510"/>
            <a:ext cx="7715200" cy="651719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/>
              <a:t>Возможные стили презентации</a:t>
            </a:r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4785996"/>
            <a:ext cx="2133600" cy="273844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195486"/>
            <a:ext cx="7715200" cy="216024"/>
          </a:xfrm>
          <a:prstGeom prst="rect">
            <a:avLst/>
          </a:prstGeom>
        </p:spPr>
        <p:txBody>
          <a:bodyPr lIns="91410" tIns="45705" rIns="91410" bIns="45705">
            <a:normAutofit/>
          </a:bodyPr>
          <a:lstStyle>
            <a:lvl1pPr>
              <a:defRPr sz="1000"/>
            </a:lvl1pPr>
          </a:lstStyle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</a:p>
        </p:txBody>
      </p:sp>
    </p:spTree>
    <p:extLst>
      <p:ext uri="{BB962C8B-B14F-4D97-AF65-F5344CB8AC3E}">
        <p14:creationId xmlns:p14="http://schemas.microsoft.com/office/powerpoint/2010/main" val="95049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771800" y="1005577"/>
            <a:ext cx="4464496" cy="3564395"/>
          </a:xfrm>
        </p:spPr>
        <p:txBody>
          <a:bodyPr lIns="0" tIns="0" rIns="0" bIns="0" anchor="t">
            <a:no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Заключительный 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395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Off-page Connector 9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593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843790" y="406017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r">
              <a:defRPr sz="2000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67790" y="758008"/>
            <a:ext cx="4114800" cy="20074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r">
              <a:buNone/>
              <a:defRPr sz="1100" b="1" i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sp>
        <p:nvSpPr>
          <p:cNvPr id="10" name="Flowchart: Off-page Connector 9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5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5" y="267472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5" y="619462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46" indent="0">
              <a:buNone/>
              <a:defRPr sz="1200"/>
            </a:lvl2pPr>
            <a:lvl3pPr marL="914091" indent="0">
              <a:buNone/>
              <a:defRPr sz="1000"/>
            </a:lvl3pPr>
            <a:lvl4pPr marL="1371136" indent="0">
              <a:buNone/>
              <a:defRPr sz="900"/>
            </a:lvl4pPr>
            <a:lvl5pPr marL="1828182" indent="0">
              <a:buNone/>
              <a:defRPr sz="900"/>
            </a:lvl5pPr>
            <a:lvl6pPr marL="2285226" indent="0">
              <a:buNone/>
              <a:defRPr sz="900"/>
            </a:lvl6pPr>
            <a:lvl7pPr marL="2742270" indent="0">
              <a:buNone/>
              <a:defRPr sz="900"/>
            </a:lvl7pPr>
            <a:lvl8pPr marL="3199317" indent="0">
              <a:buNone/>
              <a:defRPr sz="900"/>
            </a:lvl8pPr>
            <a:lvl9pPr marL="3656361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sp>
        <p:nvSpPr>
          <p:cNvPr id="8" name="Flowchart: Off-page Connector 7"/>
          <p:cNvSpPr/>
          <p:nvPr userDrawn="1"/>
        </p:nvSpPr>
        <p:spPr>
          <a:xfrm rot="5400000">
            <a:off x="8798361" y="94649"/>
            <a:ext cx="288035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 defTabSz="1031275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4" y="152259"/>
            <a:ext cx="381001" cy="274637"/>
          </a:xfrm>
          <a:prstGeom prst="rect">
            <a:avLst/>
          </a:prstGeom>
        </p:spPr>
        <p:txBody>
          <a:bodyPr lIns="91410" tIns="45705" rIns="91410" bIns="45705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275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275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046" y="195264"/>
            <a:ext cx="8639908" cy="5941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4"/>
          </p:nvPr>
        </p:nvSpPr>
        <p:spPr>
          <a:xfrm>
            <a:off x="8301723" y="4785999"/>
            <a:ext cx="708137" cy="273844"/>
          </a:xfrm>
          <a:prstGeom prst="rect">
            <a:avLst/>
          </a:prstGeom>
        </p:spPr>
        <p:txBody>
          <a:bodyPr lIns="91410" tIns="45705" rIns="91410" bIns="45705"/>
          <a:lstStyle>
            <a:lvl1pPr>
              <a:defRPr lang="ru-RU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73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86" r:id="rId5"/>
    <p:sldLayoutId id="2147483737" r:id="rId6"/>
  </p:sldLayoutIdLst>
  <p:hf hdr="0" ftr="0" dt="0"/>
  <p:txStyles>
    <p:titleStyle>
      <a:lvl1pPr algn="l" defTabSz="914091" rtl="0" eaLnBrk="1" latinLnBrk="0" hangingPunct="1">
        <a:spcBef>
          <a:spcPct val="0"/>
        </a:spcBef>
        <a:buNone/>
        <a:defRPr lang="ru-RU" sz="2400" kern="1200" dirty="0">
          <a:solidFill>
            <a:srgbClr val="0072BC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091" rtl="0" eaLnBrk="1" latinLnBrk="0" hangingPunct="1">
        <a:spcBef>
          <a:spcPct val="20000"/>
        </a:spcBef>
        <a:buClrTx/>
        <a:buSzPct val="80000"/>
        <a:buFont typeface="Arial" pitchFamily="34" charset="0"/>
        <a:buNone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698" indent="-285654" algn="l" defTabSz="914091" rtl="0" eaLnBrk="1" latinLnBrk="0" hangingPunct="1">
        <a:spcBef>
          <a:spcPct val="20000"/>
        </a:spcBef>
        <a:buClrTx/>
        <a:buSzPct val="80000"/>
        <a:buFont typeface="Arial" pitchFamily="34" charset="0"/>
        <a:buChar char="►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2613" indent="-228522" algn="l" defTabSz="914091" rtl="0" eaLnBrk="1" latinLnBrk="0" hangingPunct="1">
        <a:spcBef>
          <a:spcPct val="20000"/>
        </a:spcBef>
        <a:buFont typeface="Arial" pitchFamily="34" charset="0"/>
        <a:buChar char="―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599657" indent="-228522" algn="l" defTabSz="914091" rtl="0" eaLnBrk="1" latinLnBrk="0" hangingPunct="1">
        <a:spcBef>
          <a:spcPct val="20000"/>
        </a:spcBef>
        <a:buFont typeface="Arial" pitchFamily="34" charset="0"/>
        <a:buChar char="&gt;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6704" indent="-228522" algn="l" defTabSz="914091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3748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95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39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86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9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3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82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2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7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17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6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233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09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3" indent="-342783" algn="l" defTabSz="91409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98" indent="-285654" algn="l" defTabSz="91409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13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57" indent="-228522" algn="l" defTabSz="91409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04" indent="-228522" algn="l" defTabSz="91409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48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95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39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86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9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3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82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2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7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17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6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4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7" r:id="rId8"/>
    <p:sldLayoutId id="2147483708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09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3" indent="-342783" algn="l" defTabSz="91409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98" indent="-285654" algn="l" defTabSz="91409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13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57" indent="-228522" algn="l" defTabSz="91409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04" indent="-228522" algn="l" defTabSz="91409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48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95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39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86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9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3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82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2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7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17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6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074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8" r:id="rId8"/>
    <p:sldLayoutId id="214748371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09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3" indent="-342783" algn="l" defTabSz="91409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98" indent="-285654" algn="l" defTabSz="91409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13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57" indent="-228522" algn="l" defTabSz="91409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04" indent="-228522" algn="l" defTabSz="91409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48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95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39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86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9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3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82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2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7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17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6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931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9" r:id="rId8"/>
    <p:sldLayoutId id="2147483730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09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3" indent="-342783" algn="l" defTabSz="91409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98" indent="-285654" algn="l" defTabSz="91409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13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57" indent="-228522" algn="l" defTabSz="91409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04" indent="-228522" algn="l" defTabSz="91409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48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95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39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86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9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3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82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2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7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17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6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046" y="195264"/>
            <a:ext cx="8639908" cy="5941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4"/>
          </p:nvPr>
        </p:nvSpPr>
        <p:spPr>
          <a:xfrm>
            <a:off x="8301723" y="4785999"/>
            <a:ext cx="708137" cy="273844"/>
          </a:xfrm>
          <a:prstGeom prst="rect">
            <a:avLst/>
          </a:prstGeom>
        </p:spPr>
        <p:txBody>
          <a:bodyPr lIns="91410" tIns="45705" rIns="91410" bIns="45705"/>
          <a:lstStyle>
            <a:lvl1pPr>
              <a:defRPr lang="ru-RU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17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</p:sldLayoutIdLst>
  <p:hf hdr="0" ftr="0" dt="0"/>
  <p:txStyles>
    <p:titleStyle>
      <a:lvl1pPr algn="l" defTabSz="914091" rtl="0" eaLnBrk="1" latinLnBrk="0" hangingPunct="1">
        <a:spcBef>
          <a:spcPct val="0"/>
        </a:spcBef>
        <a:buNone/>
        <a:defRPr lang="ru-RU" sz="2400" kern="1200" dirty="0">
          <a:solidFill>
            <a:srgbClr val="0072BC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091" rtl="0" eaLnBrk="1" latinLnBrk="0" hangingPunct="1">
        <a:spcBef>
          <a:spcPct val="20000"/>
        </a:spcBef>
        <a:buClrTx/>
        <a:buSzPct val="80000"/>
        <a:buFont typeface="Arial" pitchFamily="34" charset="0"/>
        <a:buNone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698" indent="-285654" algn="l" defTabSz="914091" rtl="0" eaLnBrk="1" latinLnBrk="0" hangingPunct="1">
        <a:spcBef>
          <a:spcPct val="20000"/>
        </a:spcBef>
        <a:buClrTx/>
        <a:buSzPct val="80000"/>
        <a:buFont typeface="Arial" pitchFamily="34" charset="0"/>
        <a:buChar char="►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2613" indent="-228522" algn="l" defTabSz="914091" rtl="0" eaLnBrk="1" latinLnBrk="0" hangingPunct="1">
        <a:spcBef>
          <a:spcPct val="20000"/>
        </a:spcBef>
        <a:buFont typeface="Arial" pitchFamily="34" charset="0"/>
        <a:buChar char="―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599657" indent="-228522" algn="l" defTabSz="914091" rtl="0" eaLnBrk="1" latinLnBrk="0" hangingPunct="1">
        <a:spcBef>
          <a:spcPct val="20000"/>
        </a:spcBef>
        <a:buFont typeface="Arial" pitchFamily="34" charset="0"/>
        <a:buChar char="&gt;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6704" indent="-228522" algn="l" defTabSz="914091" rtl="0" eaLnBrk="1" latinLnBrk="0" hangingPunct="1">
        <a:spcBef>
          <a:spcPct val="20000"/>
        </a:spcBef>
        <a:buFont typeface="Wingdings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3748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95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39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86" indent="-228522" algn="l" defTabSz="9140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9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3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82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26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70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17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61" algn="l" defTabSz="91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043608" y="1779662"/>
            <a:ext cx="6707823" cy="1102519"/>
          </a:xfrm>
        </p:spPr>
        <p:txBody>
          <a:bodyPr/>
          <a:lstStyle/>
          <a:p>
            <a:r>
              <a:rPr lang="ru-RU" dirty="0" smtClean="0"/>
              <a:t>Поддержка физических лиц, перешедших </a:t>
            </a:r>
            <a:r>
              <a:rPr lang="ru-RU" dirty="0"/>
              <a:t>на специальный налоговый режим «Налог на профессиональный доход».</a:t>
            </a:r>
            <a:br>
              <a:rPr lang="ru-RU" dirty="0"/>
            </a:br>
            <a:endParaRPr lang="ru-RU" b="0" dirty="0"/>
          </a:p>
        </p:txBody>
      </p:sp>
      <p:sp>
        <p:nvSpPr>
          <p:cNvPr id="8" name="Объект 7"/>
          <p:cNvSpPr>
            <a:spLocks noGrp="1"/>
          </p:cNvSpPr>
          <p:nvPr>
            <p:ph idx="13"/>
          </p:nvPr>
        </p:nvSpPr>
        <p:spPr>
          <a:xfrm>
            <a:off x="2312056" y="4461960"/>
            <a:ext cx="4924240" cy="216024"/>
          </a:xfrm>
        </p:spPr>
        <p:txBody>
          <a:bodyPr/>
          <a:lstStyle/>
          <a:p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сентябрь 2020</a:t>
            </a:r>
          </a:p>
        </p:txBody>
      </p:sp>
    </p:spTree>
    <p:extLst>
      <p:ext uri="{BB962C8B-B14F-4D97-AF65-F5344CB8AC3E}">
        <p14:creationId xmlns:p14="http://schemas.microsoft.com/office/powerpoint/2010/main" val="19225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926453" y="45663"/>
            <a:ext cx="5287373" cy="56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5" rIns="91410" bIns="45705" numCol="1" rtlCol="0" anchor="t" anchorCtr="0" compatLnSpc="1">
            <a:prstTxWarp prst="textNoShape">
              <a:avLst/>
            </a:prstTxWarp>
            <a:noAutofit/>
          </a:bodyPr>
          <a:lstStyle>
            <a:lvl1pPr algn="r" defTabSz="914400">
              <a:lnSpc>
                <a:spcPts val="3000"/>
              </a:lnSpc>
              <a:spcBef>
                <a:spcPct val="0"/>
              </a:spcBef>
              <a:buNone/>
              <a:defRPr sz="280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kern="0" dirty="0"/>
              <a:t>Специальный продукт «Кредит физическим лицам, применяющим специальный налоговый режим  «Налог на профессиональный доход</a:t>
            </a:r>
            <a:r>
              <a:rPr lang="ru-RU" sz="1800" kern="0" dirty="0" smtClean="0"/>
              <a:t>»</a:t>
            </a:r>
            <a:endParaRPr lang="ru-RU" sz="1800" kern="0" dirty="0"/>
          </a:p>
        </p:txBody>
      </p:sp>
      <p:pic>
        <p:nvPicPr>
          <p:cNvPr id="27" name="Picture 4" descr="председатель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42"/>
          <a:stretch/>
        </p:blipFill>
        <p:spPr bwMode="auto">
          <a:xfrm>
            <a:off x="115303" y="11411"/>
            <a:ext cx="2384140" cy="63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43461" y="4803998"/>
            <a:ext cx="396552" cy="339502"/>
          </a:xfrm>
        </p:spPr>
        <p:txBody>
          <a:bodyPr/>
          <a:lstStyle/>
          <a:p>
            <a:fld id="{F0C3E1D0-B99E-411B-BCE4-D3E6DB7EA499}" type="slidenum">
              <a:rPr smtClean="0">
                <a:solidFill>
                  <a:prstClr val="white"/>
                </a:solidFill>
              </a:rPr>
              <a:pPr/>
              <a:t>2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76" name="Sev01"/>
          <p:cNvSpPr>
            <a:spLocks noChangeAspect="1"/>
          </p:cNvSpPr>
          <p:nvPr/>
        </p:nvSpPr>
        <p:spPr>
          <a:xfrm>
            <a:off x="4278453" y="3306428"/>
            <a:ext cx="930812" cy="930810"/>
          </a:xfrm>
          <a:prstGeom prst="ellipse">
            <a:avLst/>
          </a:prstGeom>
          <a:solidFill>
            <a:sysClr val="window" lastClr="FFFFFF"/>
          </a:solidFill>
          <a:ln w="57150" cap="flat" cmpd="sng" algn="ctr">
            <a:solidFill>
              <a:srgbClr val="32ACFA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ontAwesome" pitchFamily="2" charset="0"/>
              <a:ea typeface="+mn-ea"/>
            </a:endParaRPr>
          </a:p>
        </p:txBody>
      </p:sp>
      <p:sp>
        <p:nvSpPr>
          <p:cNvPr id="77" name="Freeform 166"/>
          <p:cNvSpPr>
            <a:spLocks noEditPoints="1"/>
          </p:cNvSpPr>
          <p:nvPr/>
        </p:nvSpPr>
        <p:spPr bwMode="auto">
          <a:xfrm>
            <a:off x="4575925" y="3602664"/>
            <a:ext cx="335868" cy="338338"/>
          </a:xfrm>
          <a:custGeom>
            <a:avLst/>
            <a:gdLst/>
            <a:ahLst/>
            <a:cxnLst>
              <a:cxn ang="0">
                <a:pos x="1" y="42"/>
              </a:cxn>
              <a:cxn ang="0">
                <a:pos x="1" y="40"/>
              </a:cxn>
              <a:cxn ang="0">
                <a:pos x="14" y="41"/>
              </a:cxn>
              <a:cxn ang="0">
                <a:pos x="30" y="19"/>
              </a:cxn>
              <a:cxn ang="0">
                <a:pos x="17" y="8"/>
              </a:cxn>
              <a:cxn ang="0">
                <a:pos x="9" y="14"/>
              </a:cxn>
              <a:cxn ang="0">
                <a:pos x="9" y="19"/>
              </a:cxn>
              <a:cxn ang="0">
                <a:pos x="18" y="39"/>
              </a:cxn>
              <a:cxn ang="0">
                <a:pos x="4" y="24"/>
              </a:cxn>
              <a:cxn ang="0">
                <a:pos x="4" y="9"/>
              </a:cxn>
              <a:cxn ang="0">
                <a:pos x="17" y="0"/>
              </a:cxn>
              <a:cxn ang="0">
                <a:pos x="37" y="16"/>
              </a:cxn>
              <a:cxn ang="0">
                <a:pos x="30" y="19"/>
              </a:cxn>
              <a:cxn ang="0">
                <a:pos x="6" y="58"/>
              </a:cxn>
              <a:cxn ang="0">
                <a:pos x="5" y="56"/>
              </a:cxn>
              <a:cxn ang="0">
                <a:pos x="16" y="46"/>
              </a:cxn>
              <a:cxn ang="0">
                <a:pos x="7" y="58"/>
              </a:cxn>
              <a:cxn ang="0">
                <a:pos x="22" y="63"/>
              </a:cxn>
              <a:cxn ang="0">
                <a:pos x="20" y="49"/>
              </a:cxn>
              <a:cxn ang="0">
                <a:pos x="23" y="49"/>
              </a:cxn>
              <a:cxn ang="0">
                <a:pos x="59" y="54"/>
              </a:cxn>
              <a:cxn ang="0">
                <a:pos x="46" y="62"/>
              </a:cxn>
              <a:cxn ang="0">
                <a:pos x="25" y="46"/>
              </a:cxn>
              <a:cxn ang="0">
                <a:pos x="33" y="43"/>
              </a:cxn>
              <a:cxn ang="0">
                <a:pos x="48" y="54"/>
              </a:cxn>
              <a:cxn ang="0">
                <a:pos x="55" y="46"/>
              </a:cxn>
              <a:cxn ang="0">
                <a:pos x="44" y="33"/>
              </a:cxn>
              <a:cxn ang="0">
                <a:pos x="46" y="25"/>
              </a:cxn>
              <a:cxn ang="0">
                <a:pos x="62" y="46"/>
              </a:cxn>
              <a:cxn ang="0">
                <a:pos x="42" y="13"/>
              </a:cxn>
              <a:cxn ang="0">
                <a:pos x="40" y="13"/>
              </a:cxn>
              <a:cxn ang="0">
                <a:pos x="41" y="0"/>
              </a:cxn>
              <a:cxn ang="0">
                <a:pos x="42" y="13"/>
              </a:cxn>
              <a:cxn ang="0">
                <a:pos x="47" y="17"/>
              </a:cxn>
              <a:cxn ang="0">
                <a:pos x="46" y="15"/>
              </a:cxn>
              <a:cxn ang="0">
                <a:pos x="58" y="5"/>
              </a:cxn>
              <a:cxn ang="0">
                <a:pos x="48" y="16"/>
              </a:cxn>
              <a:cxn ang="0">
                <a:pos x="50" y="23"/>
              </a:cxn>
              <a:cxn ang="0">
                <a:pos x="50" y="20"/>
              </a:cxn>
              <a:cxn ang="0">
                <a:pos x="63" y="22"/>
              </a:cxn>
            </a:cxnLst>
            <a:rect l="0" t="0" r="r" b="b"/>
            <a:pathLst>
              <a:path w="63" h="63">
                <a:moveTo>
                  <a:pt x="13" y="42"/>
                </a:moveTo>
                <a:cubicBezTo>
                  <a:pt x="1" y="42"/>
                  <a:pt x="1" y="42"/>
                  <a:pt x="1" y="42"/>
                </a:cubicBezTo>
                <a:cubicBezTo>
                  <a:pt x="0" y="42"/>
                  <a:pt x="0" y="42"/>
                  <a:pt x="0" y="41"/>
                </a:cubicBezTo>
                <a:cubicBezTo>
                  <a:pt x="0" y="40"/>
                  <a:pt x="0" y="40"/>
                  <a:pt x="1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4" y="40"/>
                  <a:pt x="14" y="40"/>
                  <a:pt x="14" y="41"/>
                </a:cubicBezTo>
                <a:cubicBezTo>
                  <a:pt x="14" y="42"/>
                  <a:pt x="14" y="42"/>
                  <a:pt x="13" y="42"/>
                </a:cubicBezTo>
                <a:close/>
                <a:moveTo>
                  <a:pt x="30" y="19"/>
                </a:moveTo>
                <a:cubicBezTo>
                  <a:pt x="19" y="9"/>
                  <a:pt x="19" y="9"/>
                  <a:pt x="19" y="9"/>
                </a:cubicBezTo>
                <a:cubicBezTo>
                  <a:pt x="19" y="8"/>
                  <a:pt x="18" y="8"/>
                  <a:pt x="17" y="8"/>
                </a:cubicBezTo>
                <a:cubicBezTo>
                  <a:pt x="16" y="8"/>
                  <a:pt x="15" y="8"/>
                  <a:pt x="14" y="9"/>
                </a:cubicBezTo>
                <a:cubicBezTo>
                  <a:pt x="9" y="14"/>
                  <a:pt x="9" y="14"/>
                  <a:pt x="9" y="14"/>
                </a:cubicBezTo>
                <a:cubicBezTo>
                  <a:pt x="8" y="15"/>
                  <a:pt x="8" y="16"/>
                  <a:pt x="8" y="17"/>
                </a:cubicBezTo>
                <a:cubicBezTo>
                  <a:pt x="8" y="18"/>
                  <a:pt x="8" y="19"/>
                  <a:pt x="9" y="19"/>
                </a:cubicBezTo>
                <a:cubicBezTo>
                  <a:pt x="19" y="30"/>
                  <a:pt x="19" y="30"/>
                  <a:pt x="19" y="30"/>
                </a:cubicBezTo>
                <a:cubicBezTo>
                  <a:pt x="18" y="39"/>
                  <a:pt x="18" y="39"/>
                  <a:pt x="18" y="39"/>
                </a:cubicBezTo>
                <a:cubicBezTo>
                  <a:pt x="18" y="38"/>
                  <a:pt x="17" y="38"/>
                  <a:pt x="16" y="37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2"/>
                  <a:pt x="0" y="20"/>
                  <a:pt x="0" y="17"/>
                </a:cubicBezTo>
                <a:cubicBezTo>
                  <a:pt x="0" y="14"/>
                  <a:pt x="2" y="11"/>
                  <a:pt x="4" y="9"/>
                </a:cubicBezTo>
                <a:cubicBezTo>
                  <a:pt x="9" y="3"/>
                  <a:pt x="9" y="3"/>
                  <a:pt x="9" y="3"/>
                </a:cubicBezTo>
                <a:cubicBezTo>
                  <a:pt x="11" y="1"/>
                  <a:pt x="14" y="0"/>
                  <a:pt x="17" y="0"/>
                </a:cubicBezTo>
                <a:cubicBezTo>
                  <a:pt x="20" y="0"/>
                  <a:pt x="23" y="1"/>
                  <a:pt x="25" y="4"/>
                </a:cubicBezTo>
                <a:cubicBezTo>
                  <a:pt x="37" y="16"/>
                  <a:pt x="37" y="16"/>
                  <a:pt x="37" y="16"/>
                </a:cubicBezTo>
                <a:cubicBezTo>
                  <a:pt x="38" y="17"/>
                  <a:pt x="38" y="18"/>
                  <a:pt x="39" y="18"/>
                </a:cubicBezTo>
                <a:lnTo>
                  <a:pt x="30" y="19"/>
                </a:lnTo>
                <a:close/>
                <a:moveTo>
                  <a:pt x="7" y="58"/>
                </a:moveTo>
                <a:cubicBezTo>
                  <a:pt x="6" y="58"/>
                  <a:pt x="6" y="58"/>
                  <a:pt x="6" y="58"/>
                </a:cubicBezTo>
                <a:cubicBezTo>
                  <a:pt x="6" y="58"/>
                  <a:pt x="5" y="58"/>
                  <a:pt x="5" y="58"/>
                </a:cubicBezTo>
                <a:cubicBezTo>
                  <a:pt x="5" y="57"/>
                  <a:pt x="5" y="56"/>
                  <a:pt x="5" y="56"/>
                </a:cubicBezTo>
                <a:cubicBezTo>
                  <a:pt x="15" y="46"/>
                  <a:pt x="15" y="46"/>
                  <a:pt x="15" y="46"/>
                </a:cubicBezTo>
                <a:cubicBezTo>
                  <a:pt x="15" y="46"/>
                  <a:pt x="16" y="46"/>
                  <a:pt x="16" y="46"/>
                </a:cubicBezTo>
                <a:cubicBezTo>
                  <a:pt x="17" y="47"/>
                  <a:pt x="17" y="47"/>
                  <a:pt x="16" y="48"/>
                </a:cubicBezTo>
                <a:lnTo>
                  <a:pt x="7" y="58"/>
                </a:lnTo>
                <a:close/>
                <a:moveTo>
                  <a:pt x="23" y="62"/>
                </a:moveTo>
                <a:cubicBezTo>
                  <a:pt x="23" y="62"/>
                  <a:pt x="22" y="63"/>
                  <a:pt x="22" y="63"/>
                </a:cubicBezTo>
                <a:cubicBezTo>
                  <a:pt x="21" y="63"/>
                  <a:pt x="20" y="62"/>
                  <a:pt x="20" y="62"/>
                </a:cubicBezTo>
                <a:cubicBezTo>
                  <a:pt x="20" y="49"/>
                  <a:pt x="20" y="49"/>
                  <a:pt x="20" y="49"/>
                </a:cubicBezTo>
                <a:cubicBezTo>
                  <a:pt x="20" y="49"/>
                  <a:pt x="21" y="48"/>
                  <a:pt x="22" y="48"/>
                </a:cubicBezTo>
                <a:cubicBezTo>
                  <a:pt x="22" y="48"/>
                  <a:pt x="23" y="49"/>
                  <a:pt x="23" y="49"/>
                </a:cubicBezTo>
                <a:lnTo>
                  <a:pt x="23" y="62"/>
                </a:lnTo>
                <a:close/>
                <a:moveTo>
                  <a:pt x="59" y="54"/>
                </a:moveTo>
                <a:cubicBezTo>
                  <a:pt x="54" y="59"/>
                  <a:pt x="54" y="59"/>
                  <a:pt x="54" y="59"/>
                </a:cubicBezTo>
                <a:cubicBezTo>
                  <a:pt x="51" y="61"/>
                  <a:pt x="49" y="62"/>
                  <a:pt x="46" y="62"/>
                </a:cubicBezTo>
                <a:cubicBezTo>
                  <a:pt x="43" y="62"/>
                  <a:pt x="40" y="61"/>
                  <a:pt x="38" y="59"/>
                </a:cubicBezTo>
                <a:cubicBezTo>
                  <a:pt x="25" y="46"/>
                  <a:pt x="25" y="46"/>
                  <a:pt x="25" y="46"/>
                </a:cubicBezTo>
                <a:cubicBezTo>
                  <a:pt x="25" y="46"/>
                  <a:pt x="24" y="45"/>
                  <a:pt x="24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43" y="54"/>
                  <a:pt x="43" y="54"/>
                  <a:pt x="43" y="54"/>
                </a:cubicBezTo>
                <a:cubicBezTo>
                  <a:pt x="45" y="55"/>
                  <a:pt x="47" y="55"/>
                  <a:pt x="48" y="54"/>
                </a:cubicBezTo>
                <a:cubicBezTo>
                  <a:pt x="54" y="48"/>
                  <a:pt x="54" y="48"/>
                  <a:pt x="54" y="48"/>
                </a:cubicBezTo>
                <a:cubicBezTo>
                  <a:pt x="55" y="48"/>
                  <a:pt x="55" y="47"/>
                  <a:pt x="55" y="46"/>
                </a:cubicBezTo>
                <a:cubicBezTo>
                  <a:pt x="55" y="45"/>
                  <a:pt x="55" y="44"/>
                  <a:pt x="54" y="43"/>
                </a:cubicBezTo>
                <a:cubicBezTo>
                  <a:pt x="44" y="33"/>
                  <a:pt x="44" y="33"/>
                  <a:pt x="44" y="33"/>
                </a:cubicBezTo>
                <a:cubicBezTo>
                  <a:pt x="44" y="24"/>
                  <a:pt x="44" y="24"/>
                  <a:pt x="44" y="24"/>
                </a:cubicBezTo>
                <a:cubicBezTo>
                  <a:pt x="45" y="24"/>
                  <a:pt x="46" y="25"/>
                  <a:pt x="46" y="25"/>
                </a:cubicBezTo>
                <a:cubicBezTo>
                  <a:pt x="59" y="38"/>
                  <a:pt x="59" y="38"/>
                  <a:pt x="59" y="38"/>
                </a:cubicBezTo>
                <a:cubicBezTo>
                  <a:pt x="61" y="40"/>
                  <a:pt x="62" y="43"/>
                  <a:pt x="62" y="46"/>
                </a:cubicBezTo>
                <a:cubicBezTo>
                  <a:pt x="62" y="49"/>
                  <a:pt x="61" y="52"/>
                  <a:pt x="59" y="54"/>
                </a:cubicBezTo>
                <a:close/>
                <a:moveTo>
                  <a:pt x="42" y="13"/>
                </a:moveTo>
                <a:cubicBezTo>
                  <a:pt x="42" y="14"/>
                  <a:pt x="42" y="14"/>
                  <a:pt x="41" y="14"/>
                </a:cubicBezTo>
                <a:cubicBezTo>
                  <a:pt x="40" y="14"/>
                  <a:pt x="40" y="14"/>
                  <a:pt x="40" y="13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0"/>
                  <a:pt x="40" y="0"/>
                  <a:pt x="41" y="0"/>
                </a:cubicBezTo>
                <a:cubicBezTo>
                  <a:pt x="42" y="0"/>
                  <a:pt x="42" y="0"/>
                  <a:pt x="42" y="1"/>
                </a:cubicBezTo>
                <a:lnTo>
                  <a:pt x="42" y="13"/>
                </a:lnTo>
                <a:close/>
                <a:moveTo>
                  <a:pt x="48" y="16"/>
                </a:moveTo>
                <a:cubicBezTo>
                  <a:pt x="48" y="17"/>
                  <a:pt x="47" y="17"/>
                  <a:pt x="47" y="17"/>
                </a:cubicBezTo>
                <a:cubicBezTo>
                  <a:pt x="47" y="17"/>
                  <a:pt x="47" y="17"/>
                  <a:pt x="46" y="16"/>
                </a:cubicBezTo>
                <a:cubicBezTo>
                  <a:pt x="46" y="16"/>
                  <a:pt x="46" y="15"/>
                  <a:pt x="46" y="15"/>
                </a:cubicBezTo>
                <a:cubicBezTo>
                  <a:pt x="56" y="5"/>
                  <a:pt x="56" y="5"/>
                  <a:pt x="56" y="5"/>
                </a:cubicBezTo>
                <a:cubicBezTo>
                  <a:pt x="56" y="4"/>
                  <a:pt x="57" y="4"/>
                  <a:pt x="58" y="5"/>
                </a:cubicBezTo>
                <a:cubicBezTo>
                  <a:pt x="58" y="5"/>
                  <a:pt x="58" y="6"/>
                  <a:pt x="58" y="7"/>
                </a:cubicBezTo>
                <a:lnTo>
                  <a:pt x="48" y="16"/>
                </a:lnTo>
                <a:close/>
                <a:moveTo>
                  <a:pt x="62" y="23"/>
                </a:moveTo>
                <a:cubicBezTo>
                  <a:pt x="50" y="23"/>
                  <a:pt x="50" y="23"/>
                  <a:pt x="50" y="23"/>
                </a:cubicBezTo>
                <a:cubicBezTo>
                  <a:pt x="49" y="23"/>
                  <a:pt x="48" y="22"/>
                  <a:pt x="48" y="22"/>
                </a:cubicBezTo>
                <a:cubicBezTo>
                  <a:pt x="48" y="21"/>
                  <a:pt x="49" y="20"/>
                  <a:pt x="50" y="20"/>
                </a:cubicBezTo>
                <a:cubicBezTo>
                  <a:pt x="62" y="20"/>
                  <a:pt x="62" y="20"/>
                  <a:pt x="62" y="20"/>
                </a:cubicBezTo>
                <a:cubicBezTo>
                  <a:pt x="62" y="20"/>
                  <a:pt x="63" y="21"/>
                  <a:pt x="63" y="22"/>
                </a:cubicBezTo>
                <a:cubicBezTo>
                  <a:pt x="63" y="22"/>
                  <a:pt x="62" y="23"/>
                  <a:pt x="62" y="23"/>
                </a:cubicBezTo>
                <a:close/>
              </a:path>
            </a:pathLst>
          </a:custGeom>
          <a:solidFill>
            <a:srgbClr val="32ACF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8" name="Sev01"/>
          <p:cNvSpPr>
            <a:spLocks noChangeAspect="1"/>
          </p:cNvSpPr>
          <p:nvPr/>
        </p:nvSpPr>
        <p:spPr>
          <a:xfrm>
            <a:off x="5315379" y="1296216"/>
            <a:ext cx="930812" cy="930810"/>
          </a:xfrm>
          <a:prstGeom prst="ellipse">
            <a:avLst/>
          </a:prstGeom>
          <a:solidFill>
            <a:sysClr val="window" lastClr="FFFFFF"/>
          </a:solidFill>
          <a:ln w="57150" cap="flat" cmpd="sng" algn="ctr">
            <a:solidFill>
              <a:srgbClr val="0476B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ontAwesome" pitchFamily="2" charset="0"/>
              <a:ea typeface="+mn-ea"/>
            </a:endParaRPr>
          </a:p>
        </p:txBody>
      </p:sp>
      <p:sp>
        <p:nvSpPr>
          <p:cNvPr id="79" name="Sev01"/>
          <p:cNvSpPr>
            <a:spLocks noChangeAspect="1"/>
          </p:cNvSpPr>
          <p:nvPr/>
        </p:nvSpPr>
        <p:spPr>
          <a:xfrm>
            <a:off x="4796916" y="2278600"/>
            <a:ext cx="930812" cy="930810"/>
          </a:xfrm>
          <a:prstGeom prst="ellipse">
            <a:avLst/>
          </a:prstGeom>
          <a:solidFill>
            <a:sysClr val="window" lastClr="FFFFFF"/>
          </a:solidFill>
          <a:ln w="57150" cap="flat" cmpd="sng" algn="ctr">
            <a:solidFill>
              <a:srgbClr val="A1A1A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ontAwesome" pitchFamily="2" charset="0"/>
              <a:ea typeface="+mn-ea"/>
            </a:endParaRPr>
          </a:p>
        </p:txBody>
      </p:sp>
      <p:sp>
        <p:nvSpPr>
          <p:cNvPr id="80" name="Freeform 110"/>
          <p:cNvSpPr>
            <a:spLocks noEditPoints="1"/>
          </p:cNvSpPr>
          <p:nvPr/>
        </p:nvSpPr>
        <p:spPr bwMode="auto">
          <a:xfrm>
            <a:off x="5621381" y="1613694"/>
            <a:ext cx="318809" cy="295854"/>
          </a:xfrm>
          <a:custGeom>
            <a:avLst/>
            <a:gdLst/>
            <a:ahLst/>
            <a:cxnLst>
              <a:cxn ang="0">
                <a:pos x="8" y="10"/>
              </a:cxn>
              <a:cxn ang="0">
                <a:pos x="0" y="10"/>
              </a:cxn>
              <a:cxn ang="0">
                <a:pos x="0" y="5"/>
              </a:cxn>
              <a:cxn ang="0">
                <a:pos x="8" y="5"/>
              </a:cxn>
              <a:cxn ang="0">
                <a:pos x="8" y="10"/>
              </a:cxn>
              <a:cxn ang="0">
                <a:pos x="33" y="30"/>
              </a:cxn>
              <a:cxn ang="0">
                <a:pos x="0" y="30"/>
              </a:cxn>
              <a:cxn ang="0">
                <a:pos x="0" y="25"/>
              </a:cxn>
              <a:cxn ang="0">
                <a:pos x="33" y="25"/>
              </a:cxn>
              <a:cxn ang="0">
                <a:pos x="33" y="30"/>
              </a:cxn>
              <a:cxn ang="0">
                <a:pos x="13" y="49"/>
              </a:cxn>
              <a:cxn ang="0">
                <a:pos x="0" y="49"/>
              </a:cxn>
              <a:cxn ang="0">
                <a:pos x="0" y="44"/>
              </a:cxn>
              <a:cxn ang="0">
                <a:pos x="13" y="44"/>
              </a:cxn>
              <a:cxn ang="0">
                <a:pos x="13" y="49"/>
              </a:cxn>
              <a:cxn ang="0">
                <a:pos x="24" y="3"/>
              </a:cxn>
              <a:cxn ang="0">
                <a:pos x="24" y="13"/>
              </a:cxn>
              <a:cxn ang="0">
                <a:pos x="22" y="15"/>
              </a:cxn>
              <a:cxn ang="0">
                <a:pos x="12" y="15"/>
              </a:cxn>
              <a:cxn ang="0">
                <a:pos x="9" y="13"/>
              </a:cxn>
              <a:cxn ang="0">
                <a:pos x="9" y="3"/>
              </a:cxn>
              <a:cxn ang="0">
                <a:pos x="12" y="0"/>
              </a:cxn>
              <a:cxn ang="0">
                <a:pos x="22" y="0"/>
              </a:cxn>
              <a:cxn ang="0">
                <a:pos x="24" y="3"/>
              </a:cxn>
              <a:cxn ang="0">
                <a:pos x="29" y="42"/>
              </a:cxn>
              <a:cxn ang="0">
                <a:pos x="29" y="51"/>
              </a:cxn>
              <a:cxn ang="0">
                <a:pos x="26" y="54"/>
              </a:cxn>
              <a:cxn ang="0">
                <a:pos x="17" y="54"/>
              </a:cxn>
              <a:cxn ang="0">
                <a:pos x="14" y="51"/>
              </a:cxn>
              <a:cxn ang="0">
                <a:pos x="14" y="42"/>
              </a:cxn>
              <a:cxn ang="0">
                <a:pos x="17" y="39"/>
              </a:cxn>
              <a:cxn ang="0">
                <a:pos x="26" y="39"/>
              </a:cxn>
              <a:cxn ang="0">
                <a:pos x="29" y="42"/>
              </a:cxn>
              <a:cxn ang="0">
                <a:pos x="58" y="10"/>
              </a:cxn>
              <a:cxn ang="0">
                <a:pos x="25" y="10"/>
              </a:cxn>
              <a:cxn ang="0">
                <a:pos x="25" y="5"/>
              </a:cxn>
              <a:cxn ang="0">
                <a:pos x="58" y="5"/>
              </a:cxn>
              <a:cxn ang="0">
                <a:pos x="58" y="10"/>
              </a:cxn>
              <a:cxn ang="0">
                <a:pos x="58" y="49"/>
              </a:cxn>
              <a:cxn ang="0">
                <a:pos x="30" y="49"/>
              </a:cxn>
              <a:cxn ang="0">
                <a:pos x="30" y="44"/>
              </a:cxn>
              <a:cxn ang="0">
                <a:pos x="58" y="44"/>
              </a:cxn>
              <a:cxn ang="0">
                <a:pos x="58" y="49"/>
              </a:cxn>
              <a:cxn ang="0">
                <a:pos x="48" y="22"/>
              </a:cxn>
              <a:cxn ang="0">
                <a:pos x="48" y="32"/>
              </a:cxn>
              <a:cxn ang="0">
                <a:pos x="46" y="34"/>
              </a:cxn>
              <a:cxn ang="0">
                <a:pos x="36" y="34"/>
              </a:cxn>
              <a:cxn ang="0">
                <a:pos x="34" y="32"/>
              </a:cxn>
              <a:cxn ang="0">
                <a:pos x="34" y="22"/>
              </a:cxn>
              <a:cxn ang="0">
                <a:pos x="36" y="20"/>
              </a:cxn>
              <a:cxn ang="0">
                <a:pos x="46" y="20"/>
              </a:cxn>
              <a:cxn ang="0">
                <a:pos x="48" y="22"/>
              </a:cxn>
              <a:cxn ang="0">
                <a:pos x="58" y="30"/>
              </a:cxn>
              <a:cxn ang="0">
                <a:pos x="50" y="30"/>
              </a:cxn>
              <a:cxn ang="0">
                <a:pos x="50" y="25"/>
              </a:cxn>
              <a:cxn ang="0">
                <a:pos x="58" y="25"/>
              </a:cxn>
              <a:cxn ang="0">
                <a:pos x="58" y="30"/>
              </a:cxn>
            </a:cxnLst>
            <a:rect l="0" t="0" r="r" b="b"/>
            <a:pathLst>
              <a:path w="58" h="54">
                <a:moveTo>
                  <a:pt x="8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0" y="5"/>
                  <a:pt x="0" y="5"/>
                </a:cubicBezTo>
                <a:cubicBezTo>
                  <a:pt x="8" y="5"/>
                  <a:pt x="8" y="5"/>
                  <a:pt x="8" y="5"/>
                </a:cubicBezTo>
                <a:lnTo>
                  <a:pt x="8" y="10"/>
                </a:lnTo>
                <a:close/>
                <a:moveTo>
                  <a:pt x="33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25"/>
                  <a:pt x="0" y="25"/>
                  <a:pt x="0" y="25"/>
                </a:cubicBezTo>
                <a:cubicBezTo>
                  <a:pt x="33" y="25"/>
                  <a:pt x="33" y="25"/>
                  <a:pt x="33" y="25"/>
                </a:cubicBezTo>
                <a:lnTo>
                  <a:pt x="33" y="30"/>
                </a:lnTo>
                <a:close/>
                <a:moveTo>
                  <a:pt x="13" y="49"/>
                </a:moveTo>
                <a:cubicBezTo>
                  <a:pt x="0" y="49"/>
                  <a:pt x="0" y="49"/>
                  <a:pt x="0" y="49"/>
                </a:cubicBezTo>
                <a:cubicBezTo>
                  <a:pt x="0" y="44"/>
                  <a:pt x="0" y="44"/>
                  <a:pt x="0" y="44"/>
                </a:cubicBezTo>
                <a:cubicBezTo>
                  <a:pt x="13" y="44"/>
                  <a:pt x="13" y="44"/>
                  <a:pt x="13" y="44"/>
                </a:cubicBezTo>
                <a:lnTo>
                  <a:pt x="13" y="49"/>
                </a:lnTo>
                <a:close/>
                <a:moveTo>
                  <a:pt x="24" y="3"/>
                </a:moveTo>
                <a:cubicBezTo>
                  <a:pt x="24" y="13"/>
                  <a:pt x="24" y="13"/>
                  <a:pt x="24" y="13"/>
                </a:cubicBezTo>
                <a:cubicBezTo>
                  <a:pt x="24" y="14"/>
                  <a:pt x="23" y="15"/>
                  <a:pt x="22" y="15"/>
                </a:cubicBezTo>
                <a:cubicBezTo>
                  <a:pt x="12" y="15"/>
                  <a:pt x="12" y="15"/>
                  <a:pt x="12" y="15"/>
                </a:cubicBezTo>
                <a:cubicBezTo>
                  <a:pt x="11" y="15"/>
                  <a:pt x="9" y="14"/>
                  <a:pt x="9" y="13"/>
                </a:cubicBezTo>
                <a:cubicBezTo>
                  <a:pt x="9" y="3"/>
                  <a:pt x="9" y="3"/>
                  <a:pt x="9" y="3"/>
                </a:cubicBezTo>
                <a:cubicBezTo>
                  <a:pt x="9" y="2"/>
                  <a:pt x="11" y="0"/>
                  <a:pt x="1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3" y="0"/>
                  <a:pt x="24" y="2"/>
                  <a:pt x="24" y="3"/>
                </a:cubicBezTo>
                <a:close/>
                <a:moveTo>
                  <a:pt x="29" y="42"/>
                </a:moveTo>
                <a:cubicBezTo>
                  <a:pt x="29" y="51"/>
                  <a:pt x="29" y="51"/>
                  <a:pt x="29" y="51"/>
                </a:cubicBezTo>
                <a:cubicBezTo>
                  <a:pt x="29" y="53"/>
                  <a:pt x="28" y="54"/>
                  <a:pt x="26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5" y="54"/>
                  <a:pt x="14" y="53"/>
                  <a:pt x="14" y="51"/>
                </a:cubicBezTo>
                <a:cubicBezTo>
                  <a:pt x="14" y="42"/>
                  <a:pt x="14" y="42"/>
                  <a:pt x="14" y="42"/>
                </a:cubicBezTo>
                <a:cubicBezTo>
                  <a:pt x="14" y="40"/>
                  <a:pt x="15" y="39"/>
                  <a:pt x="17" y="39"/>
                </a:cubicBezTo>
                <a:cubicBezTo>
                  <a:pt x="26" y="39"/>
                  <a:pt x="26" y="39"/>
                  <a:pt x="26" y="39"/>
                </a:cubicBezTo>
                <a:cubicBezTo>
                  <a:pt x="28" y="39"/>
                  <a:pt x="29" y="40"/>
                  <a:pt x="29" y="42"/>
                </a:cubicBezTo>
                <a:close/>
                <a:moveTo>
                  <a:pt x="58" y="10"/>
                </a:moveTo>
                <a:cubicBezTo>
                  <a:pt x="25" y="10"/>
                  <a:pt x="25" y="10"/>
                  <a:pt x="25" y="10"/>
                </a:cubicBezTo>
                <a:cubicBezTo>
                  <a:pt x="25" y="5"/>
                  <a:pt x="25" y="5"/>
                  <a:pt x="25" y="5"/>
                </a:cubicBezTo>
                <a:cubicBezTo>
                  <a:pt x="58" y="5"/>
                  <a:pt x="58" y="5"/>
                  <a:pt x="58" y="5"/>
                </a:cubicBezTo>
                <a:lnTo>
                  <a:pt x="58" y="10"/>
                </a:lnTo>
                <a:close/>
                <a:moveTo>
                  <a:pt x="58" y="49"/>
                </a:moveTo>
                <a:cubicBezTo>
                  <a:pt x="30" y="49"/>
                  <a:pt x="30" y="49"/>
                  <a:pt x="30" y="49"/>
                </a:cubicBezTo>
                <a:cubicBezTo>
                  <a:pt x="30" y="44"/>
                  <a:pt x="30" y="44"/>
                  <a:pt x="30" y="44"/>
                </a:cubicBezTo>
                <a:cubicBezTo>
                  <a:pt x="58" y="44"/>
                  <a:pt x="58" y="44"/>
                  <a:pt x="58" y="44"/>
                </a:cubicBezTo>
                <a:lnTo>
                  <a:pt x="58" y="49"/>
                </a:lnTo>
                <a:close/>
                <a:moveTo>
                  <a:pt x="48" y="22"/>
                </a:moveTo>
                <a:cubicBezTo>
                  <a:pt x="48" y="32"/>
                  <a:pt x="48" y="32"/>
                  <a:pt x="48" y="32"/>
                </a:cubicBezTo>
                <a:cubicBezTo>
                  <a:pt x="48" y="33"/>
                  <a:pt x="47" y="34"/>
                  <a:pt x="46" y="34"/>
                </a:cubicBezTo>
                <a:cubicBezTo>
                  <a:pt x="36" y="34"/>
                  <a:pt x="36" y="34"/>
                  <a:pt x="36" y="34"/>
                </a:cubicBezTo>
                <a:cubicBezTo>
                  <a:pt x="35" y="34"/>
                  <a:pt x="34" y="33"/>
                  <a:pt x="34" y="32"/>
                </a:cubicBezTo>
                <a:cubicBezTo>
                  <a:pt x="34" y="22"/>
                  <a:pt x="34" y="22"/>
                  <a:pt x="34" y="22"/>
                </a:cubicBezTo>
                <a:cubicBezTo>
                  <a:pt x="34" y="21"/>
                  <a:pt x="35" y="20"/>
                  <a:pt x="36" y="20"/>
                </a:cubicBezTo>
                <a:cubicBezTo>
                  <a:pt x="46" y="20"/>
                  <a:pt x="46" y="20"/>
                  <a:pt x="46" y="20"/>
                </a:cubicBezTo>
                <a:cubicBezTo>
                  <a:pt x="47" y="20"/>
                  <a:pt x="48" y="21"/>
                  <a:pt x="48" y="22"/>
                </a:cubicBezTo>
                <a:close/>
                <a:moveTo>
                  <a:pt x="58" y="30"/>
                </a:moveTo>
                <a:cubicBezTo>
                  <a:pt x="50" y="30"/>
                  <a:pt x="50" y="30"/>
                  <a:pt x="50" y="30"/>
                </a:cubicBezTo>
                <a:cubicBezTo>
                  <a:pt x="50" y="25"/>
                  <a:pt x="50" y="25"/>
                  <a:pt x="50" y="25"/>
                </a:cubicBezTo>
                <a:cubicBezTo>
                  <a:pt x="58" y="25"/>
                  <a:pt x="58" y="25"/>
                  <a:pt x="58" y="25"/>
                </a:cubicBezTo>
                <a:lnTo>
                  <a:pt x="58" y="30"/>
                </a:lnTo>
                <a:close/>
              </a:path>
            </a:pathLst>
          </a:custGeom>
          <a:solidFill>
            <a:srgbClr val="0476B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1" name="Freeform 96"/>
          <p:cNvSpPr>
            <a:spLocks noEditPoints="1"/>
          </p:cNvSpPr>
          <p:nvPr/>
        </p:nvSpPr>
        <p:spPr bwMode="auto">
          <a:xfrm>
            <a:off x="5116067" y="2588609"/>
            <a:ext cx="292511" cy="310793"/>
          </a:xfrm>
          <a:custGeom>
            <a:avLst/>
            <a:gdLst/>
            <a:ahLst/>
            <a:cxnLst>
              <a:cxn ang="0">
                <a:pos x="30" y="63"/>
              </a:cxn>
              <a:cxn ang="0">
                <a:pos x="0" y="34"/>
              </a:cxn>
              <a:cxn ang="0">
                <a:pos x="12" y="10"/>
              </a:cxn>
              <a:cxn ang="0">
                <a:pos x="19" y="11"/>
              </a:cxn>
              <a:cxn ang="0">
                <a:pos x="18" y="18"/>
              </a:cxn>
              <a:cxn ang="0">
                <a:pos x="10" y="34"/>
              </a:cxn>
              <a:cxn ang="0">
                <a:pos x="30" y="53"/>
              </a:cxn>
              <a:cxn ang="0">
                <a:pos x="49" y="34"/>
              </a:cxn>
              <a:cxn ang="0">
                <a:pos x="41" y="18"/>
              </a:cxn>
              <a:cxn ang="0">
                <a:pos x="40" y="11"/>
              </a:cxn>
              <a:cxn ang="0">
                <a:pos x="47" y="10"/>
              </a:cxn>
              <a:cxn ang="0">
                <a:pos x="59" y="34"/>
              </a:cxn>
              <a:cxn ang="0">
                <a:pos x="30" y="63"/>
              </a:cxn>
              <a:cxn ang="0">
                <a:pos x="34" y="29"/>
              </a:cxn>
              <a:cxn ang="0">
                <a:pos x="30" y="34"/>
              </a:cxn>
              <a:cxn ang="0">
                <a:pos x="25" y="29"/>
              </a:cxn>
              <a:cxn ang="0">
                <a:pos x="25" y="5"/>
              </a:cxn>
              <a:cxn ang="0">
                <a:pos x="30" y="0"/>
              </a:cxn>
              <a:cxn ang="0">
                <a:pos x="34" y="5"/>
              </a:cxn>
              <a:cxn ang="0">
                <a:pos x="34" y="29"/>
              </a:cxn>
            </a:cxnLst>
            <a:rect l="0" t="0" r="r" b="b"/>
            <a:pathLst>
              <a:path w="59" h="63">
                <a:moveTo>
                  <a:pt x="30" y="63"/>
                </a:moveTo>
                <a:cubicBezTo>
                  <a:pt x="14" y="63"/>
                  <a:pt x="0" y="50"/>
                  <a:pt x="0" y="34"/>
                </a:cubicBezTo>
                <a:cubicBezTo>
                  <a:pt x="0" y="24"/>
                  <a:pt x="5" y="16"/>
                  <a:pt x="12" y="10"/>
                </a:cubicBezTo>
                <a:cubicBezTo>
                  <a:pt x="14" y="9"/>
                  <a:pt x="17" y="9"/>
                  <a:pt x="19" y="11"/>
                </a:cubicBezTo>
                <a:cubicBezTo>
                  <a:pt x="21" y="14"/>
                  <a:pt x="20" y="17"/>
                  <a:pt x="18" y="18"/>
                </a:cubicBezTo>
                <a:cubicBezTo>
                  <a:pt x="13" y="22"/>
                  <a:pt x="10" y="28"/>
                  <a:pt x="10" y="34"/>
                </a:cubicBezTo>
                <a:cubicBezTo>
                  <a:pt x="10" y="44"/>
                  <a:pt x="19" y="53"/>
                  <a:pt x="30" y="53"/>
                </a:cubicBezTo>
                <a:cubicBezTo>
                  <a:pt x="40" y="53"/>
                  <a:pt x="49" y="44"/>
                  <a:pt x="49" y="34"/>
                </a:cubicBezTo>
                <a:cubicBezTo>
                  <a:pt x="49" y="28"/>
                  <a:pt x="46" y="22"/>
                  <a:pt x="41" y="18"/>
                </a:cubicBezTo>
                <a:cubicBezTo>
                  <a:pt x="39" y="17"/>
                  <a:pt x="39" y="14"/>
                  <a:pt x="40" y="11"/>
                </a:cubicBezTo>
                <a:cubicBezTo>
                  <a:pt x="42" y="9"/>
                  <a:pt x="45" y="9"/>
                  <a:pt x="47" y="10"/>
                </a:cubicBezTo>
                <a:cubicBezTo>
                  <a:pt x="55" y="16"/>
                  <a:pt x="59" y="24"/>
                  <a:pt x="59" y="34"/>
                </a:cubicBezTo>
                <a:cubicBezTo>
                  <a:pt x="59" y="50"/>
                  <a:pt x="46" y="63"/>
                  <a:pt x="30" y="63"/>
                </a:cubicBezTo>
                <a:close/>
                <a:moveTo>
                  <a:pt x="34" y="29"/>
                </a:moveTo>
                <a:cubicBezTo>
                  <a:pt x="34" y="32"/>
                  <a:pt x="32" y="34"/>
                  <a:pt x="30" y="34"/>
                </a:cubicBezTo>
                <a:cubicBezTo>
                  <a:pt x="27" y="34"/>
                  <a:pt x="25" y="32"/>
                  <a:pt x="25" y="29"/>
                </a:cubicBezTo>
                <a:cubicBezTo>
                  <a:pt x="25" y="5"/>
                  <a:pt x="25" y="5"/>
                  <a:pt x="25" y="5"/>
                </a:cubicBezTo>
                <a:cubicBezTo>
                  <a:pt x="25" y="2"/>
                  <a:pt x="27" y="0"/>
                  <a:pt x="30" y="0"/>
                </a:cubicBezTo>
                <a:cubicBezTo>
                  <a:pt x="32" y="0"/>
                  <a:pt x="34" y="2"/>
                  <a:pt x="34" y="5"/>
                </a:cubicBezTo>
                <a:lnTo>
                  <a:pt x="34" y="29"/>
                </a:lnTo>
                <a:close/>
              </a:path>
            </a:pathLst>
          </a:custGeom>
          <a:solidFill>
            <a:srgbClr val="A1A1A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82" name="Group 75"/>
          <p:cNvGrpSpPr/>
          <p:nvPr/>
        </p:nvGrpSpPr>
        <p:grpSpPr>
          <a:xfrm>
            <a:off x="-5511" y="1311682"/>
            <a:ext cx="4087561" cy="2925556"/>
            <a:chOff x="1" y="1547225"/>
            <a:chExt cx="4087561" cy="2925556"/>
          </a:xfrm>
        </p:grpSpPr>
        <p:sp>
          <p:nvSpPr>
            <p:cNvPr id="83" name="Freeform 26"/>
            <p:cNvSpPr/>
            <p:nvPr/>
          </p:nvSpPr>
          <p:spPr>
            <a:xfrm rot="16200000" flipV="1">
              <a:off x="83622" y="2035394"/>
              <a:ext cx="2020824" cy="2188066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451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451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451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4510"/>
                  </a:lnTo>
                  <a:close/>
                </a:path>
              </a:pathLst>
            </a:custGeom>
            <a:solidFill>
              <a:srgbClr val="32ACF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</a:endParaRPr>
            </a:p>
          </p:txBody>
        </p:sp>
        <p:sp>
          <p:nvSpPr>
            <p:cNvPr id="84" name="Freeform 27"/>
            <p:cNvSpPr/>
            <p:nvPr/>
          </p:nvSpPr>
          <p:spPr>
            <a:xfrm rot="16200000" flipV="1">
              <a:off x="725289" y="1110508"/>
              <a:ext cx="2925556" cy="3798990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451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4510 h 10000"/>
                <a:gd name="connsiteX0" fmla="*/ 0 w 10000"/>
                <a:gd name="connsiteY0" fmla="*/ 4510 h 10000"/>
                <a:gd name="connsiteX1" fmla="*/ 10000 w 10000"/>
                <a:gd name="connsiteY1" fmla="*/ 0 h 10000"/>
                <a:gd name="connsiteX2" fmla="*/ 10000 w 10000"/>
                <a:gd name="connsiteY2" fmla="*/ 6051 h 10000"/>
                <a:gd name="connsiteX3" fmla="*/ 0 w 10000"/>
                <a:gd name="connsiteY3" fmla="*/ 10000 h 10000"/>
                <a:gd name="connsiteX4" fmla="*/ 0 w 10000"/>
                <a:gd name="connsiteY4" fmla="*/ 4510 h 10000"/>
                <a:gd name="connsiteX0" fmla="*/ 0 w 10000"/>
                <a:gd name="connsiteY0" fmla="*/ 4510 h 10000"/>
                <a:gd name="connsiteX1" fmla="*/ 10000 w 10000"/>
                <a:gd name="connsiteY1" fmla="*/ 0 h 10000"/>
                <a:gd name="connsiteX2" fmla="*/ 10000 w 10000"/>
                <a:gd name="connsiteY2" fmla="*/ 5524 h 10000"/>
                <a:gd name="connsiteX3" fmla="*/ 0 w 10000"/>
                <a:gd name="connsiteY3" fmla="*/ 10000 h 10000"/>
                <a:gd name="connsiteX4" fmla="*/ 0 w 10000"/>
                <a:gd name="connsiteY4" fmla="*/ 4510 h 10000"/>
                <a:gd name="connsiteX0" fmla="*/ 0 w 10000"/>
                <a:gd name="connsiteY0" fmla="*/ 6503 h 11993"/>
                <a:gd name="connsiteX1" fmla="*/ 10000 w 10000"/>
                <a:gd name="connsiteY1" fmla="*/ 0 h 11993"/>
                <a:gd name="connsiteX2" fmla="*/ 10000 w 10000"/>
                <a:gd name="connsiteY2" fmla="*/ 7517 h 11993"/>
                <a:gd name="connsiteX3" fmla="*/ 0 w 10000"/>
                <a:gd name="connsiteY3" fmla="*/ 11993 h 11993"/>
                <a:gd name="connsiteX4" fmla="*/ 0 w 10000"/>
                <a:gd name="connsiteY4" fmla="*/ 6503 h 11993"/>
                <a:gd name="connsiteX0" fmla="*/ 0 w 10000"/>
                <a:gd name="connsiteY0" fmla="*/ 4177 h 11993"/>
                <a:gd name="connsiteX1" fmla="*/ 10000 w 10000"/>
                <a:gd name="connsiteY1" fmla="*/ 0 h 11993"/>
                <a:gd name="connsiteX2" fmla="*/ 10000 w 10000"/>
                <a:gd name="connsiteY2" fmla="*/ 7517 h 11993"/>
                <a:gd name="connsiteX3" fmla="*/ 0 w 10000"/>
                <a:gd name="connsiteY3" fmla="*/ 11993 h 11993"/>
                <a:gd name="connsiteX4" fmla="*/ 0 w 10000"/>
                <a:gd name="connsiteY4" fmla="*/ 4177 h 11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1993">
                  <a:moveTo>
                    <a:pt x="0" y="4177"/>
                  </a:moveTo>
                  <a:lnTo>
                    <a:pt x="10000" y="0"/>
                  </a:lnTo>
                  <a:lnTo>
                    <a:pt x="10000" y="7517"/>
                  </a:lnTo>
                  <a:lnTo>
                    <a:pt x="0" y="11993"/>
                  </a:lnTo>
                  <a:lnTo>
                    <a:pt x="0" y="4177"/>
                  </a:lnTo>
                  <a:close/>
                </a:path>
              </a:pathLst>
            </a:custGeom>
            <a:solidFill>
              <a:srgbClr val="32ACF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</a:endParaRPr>
            </a:p>
          </p:txBody>
        </p:sp>
      </p:grpSp>
      <p:sp>
        <p:nvSpPr>
          <p:cNvPr id="85" name="Freeform 61"/>
          <p:cNvSpPr/>
          <p:nvPr/>
        </p:nvSpPr>
        <p:spPr>
          <a:xfrm rot="16200000" flipV="1">
            <a:off x="1169465" y="874965"/>
            <a:ext cx="2925556" cy="379899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4510 h 10000"/>
              <a:gd name="connsiteX0" fmla="*/ 0 w 10000"/>
              <a:gd name="connsiteY0" fmla="*/ 4510 h 10000"/>
              <a:gd name="connsiteX1" fmla="*/ 10000 w 10000"/>
              <a:gd name="connsiteY1" fmla="*/ 0 h 10000"/>
              <a:gd name="connsiteX2" fmla="*/ 10000 w 10000"/>
              <a:gd name="connsiteY2" fmla="*/ 6051 h 10000"/>
              <a:gd name="connsiteX3" fmla="*/ 0 w 10000"/>
              <a:gd name="connsiteY3" fmla="*/ 10000 h 10000"/>
              <a:gd name="connsiteX4" fmla="*/ 0 w 10000"/>
              <a:gd name="connsiteY4" fmla="*/ 4510 h 10000"/>
              <a:gd name="connsiteX0" fmla="*/ 0 w 10000"/>
              <a:gd name="connsiteY0" fmla="*/ 4510 h 10000"/>
              <a:gd name="connsiteX1" fmla="*/ 10000 w 10000"/>
              <a:gd name="connsiteY1" fmla="*/ 0 h 10000"/>
              <a:gd name="connsiteX2" fmla="*/ 10000 w 10000"/>
              <a:gd name="connsiteY2" fmla="*/ 5524 h 10000"/>
              <a:gd name="connsiteX3" fmla="*/ 0 w 10000"/>
              <a:gd name="connsiteY3" fmla="*/ 10000 h 10000"/>
              <a:gd name="connsiteX4" fmla="*/ 0 w 10000"/>
              <a:gd name="connsiteY4" fmla="*/ 4510 h 10000"/>
              <a:gd name="connsiteX0" fmla="*/ 0 w 10000"/>
              <a:gd name="connsiteY0" fmla="*/ 6503 h 11993"/>
              <a:gd name="connsiteX1" fmla="*/ 10000 w 10000"/>
              <a:gd name="connsiteY1" fmla="*/ 0 h 11993"/>
              <a:gd name="connsiteX2" fmla="*/ 10000 w 10000"/>
              <a:gd name="connsiteY2" fmla="*/ 7517 h 11993"/>
              <a:gd name="connsiteX3" fmla="*/ 0 w 10000"/>
              <a:gd name="connsiteY3" fmla="*/ 11993 h 11993"/>
              <a:gd name="connsiteX4" fmla="*/ 0 w 10000"/>
              <a:gd name="connsiteY4" fmla="*/ 6503 h 11993"/>
              <a:gd name="connsiteX0" fmla="*/ 0 w 10000"/>
              <a:gd name="connsiteY0" fmla="*/ 4177 h 11993"/>
              <a:gd name="connsiteX1" fmla="*/ 10000 w 10000"/>
              <a:gd name="connsiteY1" fmla="*/ 0 h 11993"/>
              <a:gd name="connsiteX2" fmla="*/ 10000 w 10000"/>
              <a:gd name="connsiteY2" fmla="*/ 7517 h 11993"/>
              <a:gd name="connsiteX3" fmla="*/ 0 w 10000"/>
              <a:gd name="connsiteY3" fmla="*/ 11993 h 11993"/>
              <a:gd name="connsiteX4" fmla="*/ 0 w 10000"/>
              <a:gd name="connsiteY4" fmla="*/ 4177 h 11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1993">
                <a:moveTo>
                  <a:pt x="0" y="4177"/>
                </a:moveTo>
                <a:lnTo>
                  <a:pt x="10000" y="0"/>
                </a:lnTo>
                <a:lnTo>
                  <a:pt x="10000" y="7517"/>
                </a:lnTo>
                <a:lnTo>
                  <a:pt x="0" y="11993"/>
                </a:lnTo>
                <a:lnTo>
                  <a:pt x="0" y="4177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</a:endParaRPr>
          </a:p>
        </p:txBody>
      </p:sp>
      <p:sp>
        <p:nvSpPr>
          <p:cNvPr id="86" name="Freeform 62"/>
          <p:cNvSpPr/>
          <p:nvPr/>
        </p:nvSpPr>
        <p:spPr>
          <a:xfrm rot="16200000" flipV="1">
            <a:off x="1776876" y="874965"/>
            <a:ext cx="2925556" cy="379899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4510 h 10000"/>
              <a:gd name="connsiteX0" fmla="*/ 0 w 10000"/>
              <a:gd name="connsiteY0" fmla="*/ 4510 h 10000"/>
              <a:gd name="connsiteX1" fmla="*/ 10000 w 10000"/>
              <a:gd name="connsiteY1" fmla="*/ 0 h 10000"/>
              <a:gd name="connsiteX2" fmla="*/ 10000 w 10000"/>
              <a:gd name="connsiteY2" fmla="*/ 6051 h 10000"/>
              <a:gd name="connsiteX3" fmla="*/ 0 w 10000"/>
              <a:gd name="connsiteY3" fmla="*/ 10000 h 10000"/>
              <a:gd name="connsiteX4" fmla="*/ 0 w 10000"/>
              <a:gd name="connsiteY4" fmla="*/ 4510 h 10000"/>
              <a:gd name="connsiteX0" fmla="*/ 0 w 10000"/>
              <a:gd name="connsiteY0" fmla="*/ 4510 h 10000"/>
              <a:gd name="connsiteX1" fmla="*/ 10000 w 10000"/>
              <a:gd name="connsiteY1" fmla="*/ 0 h 10000"/>
              <a:gd name="connsiteX2" fmla="*/ 10000 w 10000"/>
              <a:gd name="connsiteY2" fmla="*/ 5524 h 10000"/>
              <a:gd name="connsiteX3" fmla="*/ 0 w 10000"/>
              <a:gd name="connsiteY3" fmla="*/ 10000 h 10000"/>
              <a:gd name="connsiteX4" fmla="*/ 0 w 10000"/>
              <a:gd name="connsiteY4" fmla="*/ 4510 h 10000"/>
              <a:gd name="connsiteX0" fmla="*/ 0 w 10000"/>
              <a:gd name="connsiteY0" fmla="*/ 6503 h 11993"/>
              <a:gd name="connsiteX1" fmla="*/ 10000 w 10000"/>
              <a:gd name="connsiteY1" fmla="*/ 0 h 11993"/>
              <a:gd name="connsiteX2" fmla="*/ 10000 w 10000"/>
              <a:gd name="connsiteY2" fmla="*/ 7517 h 11993"/>
              <a:gd name="connsiteX3" fmla="*/ 0 w 10000"/>
              <a:gd name="connsiteY3" fmla="*/ 11993 h 11993"/>
              <a:gd name="connsiteX4" fmla="*/ 0 w 10000"/>
              <a:gd name="connsiteY4" fmla="*/ 6503 h 11993"/>
              <a:gd name="connsiteX0" fmla="*/ 0 w 10000"/>
              <a:gd name="connsiteY0" fmla="*/ 4177 h 11993"/>
              <a:gd name="connsiteX1" fmla="*/ 10000 w 10000"/>
              <a:gd name="connsiteY1" fmla="*/ 0 h 11993"/>
              <a:gd name="connsiteX2" fmla="*/ 10000 w 10000"/>
              <a:gd name="connsiteY2" fmla="*/ 7517 h 11993"/>
              <a:gd name="connsiteX3" fmla="*/ 0 w 10000"/>
              <a:gd name="connsiteY3" fmla="*/ 11993 h 11993"/>
              <a:gd name="connsiteX4" fmla="*/ 0 w 10000"/>
              <a:gd name="connsiteY4" fmla="*/ 4177 h 11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1993">
                <a:moveTo>
                  <a:pt x="0" y="4177"/>
                </a:moveTo>
                <a:lnTo>
                  <a:pt x="10000" y="0"/>
                </a:lnTo>
                <a:lnTo>
                  <a:pt x="10000" y="7517"/>
                </a:lnTo>
                <a:lnTo>
                  <a:pt x="0" y="11993"/>
                </a:lnTo>
                <a:lnTo>
                  <a:pt x="0" y="4177"/>
                </a:lnTo>
                <a:close/>
              </a:path>
            </a:pathLst>
          </a:custGeom>
          <a:solidFill>
            <a:srgbClr val="A1A1A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</a:endParaRPr>
          </a:p>
        </p:txBody>
      </p:sp>
      <p:sp>
        <p:nvSpPr>
          <p:cNvPr id="87" name="Freeform 65"/>
          <p:cNvSpPr/>
          <p:nvPr/>
        </p:nvSpPr>
        <p:spPr>
          <a:xfrm rot="16200000" flipV="1">
            <a:off x="5805825" y="874965"/>
            <a:ext cx="2925556" cy="379899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4510 h 10000"/>
              <a:gd name="connsiteX0" fmla="*/ 0 w 10000"/>
              <a:gd name="connsiteY0" fmla="*/ 4510 h 10000"/>
              <a:gd name="connsiteX1" fmla="*/ 10000 w 10000"/>
              <a:gd name="connsiteY1" fmla="*/ 0 h 10000"/>
              <a:gd name="connsiteX2" fmla="*/ 10000 w 10000"/>
              <a:gd name="connsiteY2" fmla="*/ 6051 h 10000"/>
              <a:gd name="connsiteX3" fmla="*/ 0 w 10000"/>
              <a:gd name="connsiteY3" fmla="*/ 10000 h 10000"/>
              <a:gd name="connsiteX4" fmla="*/ 0 w 10000"/>
              <a:gd name="connsiteY4" fmla="*/ 4510 h 10000"/>
              <a:gd name="connsiteX0" fmla="*/ 0 w 10000"/>
              <a:gd name="connsiteY0" fmla="*/ 4510 h 10000"/>
              <a:gd name="connsiteX1" fmla="*/ 10000 w 10000"/>
              <a:gd name="connsiteY1" fmla="*/ 0 h 10000"/>
              <a:gd name="connsiteX2" fmla="*/ 10000 w 10000"/>
              <a:gd name="connsiteY2" fmla="*/ 5524 h 10000"/>
              <a:gd name="connsiteX3" fmla="*/ 0 w 10000"/>
              <a:gd name="connsiteY3" fmla="*/ 10000 h 10000"/>
              <a:gd name="connsiteX4" fmla="*/ 0 w 10000"/>
              <a:gd name="connsiteY4" fmla="*/ 4510 h 10000"/>
              <a:gd name="connsiteX0" fmla="*/ 0 w 10000"/>
              <a:gd name="connsiteY0" fmla="*/ 6503 h 11993"/>
              <a:gd name="connsiteX1" fmla="*/ 10000 w 10000"/>
              <a:gd name="connsiteY1" fmla="*/ 0 h 11993"/>
              <a:gd name="connsiteX2" fmla="*/ 10000 w 10000"/>
              <a:gd name="connsiteY2" fmla="*/ 7517 h 11993"/>
              <a:gd name="connsiteX3" fmla="*/ 0 w 10000"/>
              <a:gd name="connsiteY3" fmla="*/ 11993 h 11993"/>
              <a:gd name="connsiteX4" fmla="*/ 0 w 10000"/>
              <a:gd name="connsiteY4" fmla="*/ 6503 h 11993"/>
              <a:gd name="connsiteX0" fmla="*/ 0 w 10000"/>
              <a:gd name="connsiteY0" fmla="*/ 4177 h 11993"/>
              <a:gd name="connsiteX1" fmla="*/ 10000 w 10000"/>
              <a:gd name="connsiteY1" fmla="*/ 0 h 11993"/>
              <a:gd name="connsiteX2" fmla="*/ 10000 w 10000"/>
              <a:gd name="connsiteY2" fmla="*/ 7517 h 11993"/>
              <a:gd name="connsiteX3" fmla="*/ 0 w 10000"/>
              <a:gd name="connsiteY3" fmla="*/ 11993 h 11993"/>
              <a:gd name="connsiteX4" fmla="*/ 0 w 10000"/>
              <a:gd name="connsiteY4" fmla="*/ 4177 h 11993"/>
              <a:gd name="connsiteX0" fmla="*/ 0 w 10000"/>
              <a:gd name="connsiteY0" fmla="*/ 0 h 11993"/>
              <a:gd name="connsiteX1" fmla="*/ 10000 w 10000"/>
              <a:gd name="connsiteY1" fmla="*/ 0 h 11993"/>
              <a:gd name="connsiteX2" fmla="*/ 10000 w 10000"/>
              <a:gd name="connsiteY2" fmla="*/ 7517 h 11993"/>
              <a:gd name="connsiteX3" fmla="*/ 0 w 10000"/>
              <a:gd name="connsiteY3" fmla="*/ 11993 h 11993"/>
              <a:gd name="connsiteX4" fmla="*/ 0 w 10000"/>
              <a:gd name="connsiteY4" fmla="*/ 0 h 11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1993">
                <a:moveTo>
                  <a:pt x="0" y="0"/>
                </a:moveTo>
                <a:lnTo>
                  <a:pt x="10000" y="0"/>
                </a:lnTo>
                <a:lnTo>
                  <a:pt x="10000" y="7517"/>
                </a:lnTo>
                <a:lnTo>
                  <a:pt x="0" y="11993"/>
                </a:lnTo>
                <a:lnTo>
                  <a:pt x="0" y="0"/>
                </a:lnTo>
                <a:close/>
              </a:path>
            </a:pathLst>
          </a:custGeom>
          <a:solidFill>
            <a:srgbClr val="0476B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435029" y="1539936"/>
            <a:ext cx="248258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 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Стартовый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lvl="0" defTabSz="914400"/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</a:t>
            </a:r>
            <a:r>
              <a:rPr lang="ru-RU" sz="1000" kern="0" dirty="0">
                <a:solidFill>
                  <a:sysClr val="window" lastClr="FFFFFF"/>
                </a:solidFill>
              </a:rPr>
              <a:t>До 500 тысяч рублей </a:t>
            </a:r>
            <a:r>
              <a:rPr lang="ru-RU" sz="1000" kern="0" dirty="0" smtClean="0">
                <a:solidFill>
                  <a:sysClr val="window" lastClr="FFFFFF"/>
                </a:solidFill>
              </a:rPr>
              <a:t>включительно</a:t>
            </a:r>
          </a:p>
          <a:p>
            <a:pPr lvl="0" defTabSz="914400"/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Без обеспечения 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lvl="0" defTabSz="914400"/>
            <a:r>
              <a:rPr lang="ru-RU" sz="1000" kern="0" dirty="0">
                <a:solidFill>
                  <a:sysClr val="window" lastClr="FFFFFF"/>
                </a:solidFill>
              </a:rPr>
              <a:t>Срок регистрации Заемщика на дату подачи заявки - от 0 месяцев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058501" y="2429441"/>
            <a:ext cx="248258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 </a:t>
            </a:r>
            <a:r>
              <a:rPr lang="ru-RU" sz="1200" b="1" kern="0" dirty="0" smtClean="0">
                <a:solidFill>
                  <a:sysClr val="window" lastClr="FFFFFF"/>
                </a:solidFill>
              </a:rPr>
              <a:t>На развитие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От 500 тыс. рублей до 1 млн рублей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kern="0" dirty="0" smtClean="0">
                <a:solidFill>
                  <a:sysClr val="window" lastClr="FFFFFF"/>
                </a:solidFill>
              </a:rPr>
              <a:t>Без обеспечения</a:t>
            </a:r>
            <a:endParaRPr lang="en-US" sz="1000" kern="0" dirty="0" smtClean="0">
              <a:solidFill>
                <a:sysClr val="window" lastClr="FFFFFF"/>
              </a:solidFill>
            </a:endParaRPr>
          </a:p>
          <a:p>
            <a:pPr defTabSz="914400">
              <a:defRPr/>
            </a:pPr>
            <a:r>
              <a:rPr lang="ru-RU" sz="1000" kern="0" dirty="0">
                <a:solidFill>
                  <a:sysClr val="window" lastClr="FFFFFF"/>
                </a:solidFill>
              </a:rPr>
              <a:t>Срок регистрации Заемщика на дату подачи заявки - от </a:t>
            </a:r>
            <a:r>
              <a:rPr lang="en-US" sz="1000" kern="0" dirty="0" smtClean="0">
                <a:solidFill>
                  <a:sysClr val="window" lastClr="FFFFFF"/>
                </a:solidFill>
              </a:rPr>
              <a:t>3</a:t>
            </a:r>
            <a:r>
              <a:rPr lang="ru-RU" sz="1000" kern="0" dirty="0" smtClean="0">
                <a:solidFill>
                  <a:sysClr val="window" lastClr="FFFFFF"/>
                </a:solidFill>
              </a:rPr>
              <a:t> </a:t>
            </a:r>
            <a:r>
              <a:rPr lang="ru-RU" sz="1000" kern="0" dirty="0">
                <a:solidFill>
                  <a:sysClr val="window" lastClr="FFFFFF"/>
                </a:solidFill>
              </a:rPr>
              <a:t>месяцев</a:t>
            </a:r>
            <a:endParaRPr lang="en-US" sz="1000" kern="0" dirty="0">
              <a:solidFill>
                <a:sysClr val="window" lastClr="FFFFFF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570924" y="3336792"/>
            <a:ext cx="248258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 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Инвестиционный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</a:t>
            </a: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от </a:t>
            </a:r>
            <a:r>
              <a:rPr kumimoji="0" lang="ru-RU" sz="10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1 млн </a:t>
            </a: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рублей до </a:t>
            </a:r>
            <a:r>
              <a:rPr kumimoji="0" lang="ru-RU" sz="10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5 млн </a:t>
            </a: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рублей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kern="0" dirty="0" smtClean="0">
                <a:solidFill>
                  <a:sysClr val="window" lastClr="FFFFFF"/>
                </a:solidFill>
              </a:rPr>
              <a:t>Поручительство и твердый залог</a:t>
            </a: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defTabSz="914400">
              <a:defRPr/>
            </a:pPr>
            <a:r>
              <a:rPr lang="ru-RU" sz="1000" kern="0" dirty="0">
                <a:solidFill>
                  <a:sysClr val="window" lastClr="FFFFFF"/>
                </a:solidFill>
              </a:rPr>
              <a:t>Срок регистрации Заемщика на дату подачи заявки - от </a:t>
            </a:r>
            <a:r>
              <a:rPr lang="en-US" sz="1000" kern="0" dirty="0" smtClean="0">
                <a:solidFill>
                  <a:sysClr val="window" lastClr="FFFFFF"/>
                </a:solidFill>
              </a:rPr>
              <a:t>6</a:t>
            </a:r>
            <a:r>
              <a:rPr lang="ru-RU" sz="1000" kern="0" dirty="0" smtClean="0">
                <a:solidFill>
                  <a:sysClr val="window" lastClr="FFFFFF"/>
                </a:solidFill>
              </a:rPr>
              <a:t> </a:t>
            </a:r>
            <a:r>
              <a:rPr lang="ru-RU" sz="1000" kern="0" dirty="0">
                <a:solidFill>
                  <a:sysClr val="window" lastClr="FFFFFF"/>
                </a:solidFill>
              </a:rPr>
              <a:t>месяцев</a:t>
            </a:r>
            <a:endParaRPr lang="en-US" sz="1000" kern="0" dirty="0">
              <a:solidFill>
                <a:sysClr val="window" lastClr="FFFFFF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516166" y="1675388"/>
            <a:ext cx="28199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 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Срок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lvl="0" defTabSz="914400"/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     </a:t>
            </a:r>
            <a:r>
              <a:rPr lang="ru-RU" sz="1000" kern="0" dirty="0">
                <a:solidFill>
                  <a:sysClr val="window" lastClr="FFFFFF"/>
                </a:solidFill>
              </a:rPr>
              <a:t>До </a:t>
            </a:r>
            <a:r>
              <a:rPr lang="ru-RU" sz="1000" kern="0" dirty="0" smtClean="0">
                <a:solidFill>
                  <a:sysClr val="window" lastClr="FFFFFF"/>
                </a:solidFill>
              </a:rPr>
              <a:t>36 месяцев</a:t>
            </a:r>
          </a:p>
          <a:p>
            <a:pPr lvl="0" defTabSz="914400"/>
            <a:r>
              <a:rPr lang="ru-RU" sz="1000" kern="0" dirty="0">
                <a:solidFill>
                  <a:sysClr val="window" lastClr="FFFFFF"/>
                </a:solidFill>
              </a:rPr>
              <a:t> </a:t>
            </a:r>
            <a:r>
              <a:rPr lang="ru-RU" sz="1000" kern="0" dirty="0" smtClean="0">
                <a:solidFill>
                  <a:sysClr val="window" lastClr="FFFFFF"/>
                </a:solidFill>
              </a:rPr>
              <a:t>Упрощенный порядок выдачи кредита</a:t>
            </a:r>
          </a:p>
          <a:p>
            <a:pPr lvl="0" defTabSz="914400"/>
            <a:r>
              <a:rPr lang="ru-RU" sz="1000" kern="0" dirty="0" smtClean="0">
                <a:solidFill>
                  <a:sysClr val="window" lastClr="FFFFFF"/>
                </a:solidFill>
              </a:rPr>
              <a:t>с минимальным пакетом документов</a:t>
            </a:r>
          </a:p>
          <a:p>
            <a:pPr lvl="0" defTabSz="914400"/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</a:rPr>
              <a:t>Справка ФНС (сервис Мой налог)</a:t>
            </a:r>
          </a:p>
          <a:p>
            <a:pPr lvl="0" defTabSz="914400"/>
            <a:r>
              <a:rPr lang="ru-RU" sz="1000" kern="0" dirty="0" smtClean="0">
                <a:solidFill>
                  <a:sysClr val="window" lastClr="FFFFFF"/>
                </a:solidFill>
              </a:rPr>
              <a:t>Анкета и Заявка</a:t>
            </a:r>
          </a:p>
          <a:p>
            <a:pPr lvl="0" defTabSz="914400"/>
            <a:endParaRPr kumimoji="0" lang="ru-R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lvl="0" defTabSz="914400"/>
            <a:r>
              <a:rPr lang="ru-RU" sz="1000" kern="0" noProof="0" dirty="0" smtClean="0">
                <a:solidFill>
                  <a:sysClr val="window" lastClr="FFFFFF"/>
                </a:solidFill>
              </a:rPr>
              <a:t>Возможность погашения ранее </a:t>
            </a:r>
          </a:p>
          <a:p>
            <a:pPr lvl="0" defTabSz="914400"/>
            <a:r>
              <a:rPr lang="ru-RU" sz="1000" kern="0" noProof="0" dirty="0" smtClean="0">
                <a:solidFill>
                  <a:sysClr val="window" lastClr="FFFFFF"/>
                </a:solidFill>
              </a:rPr>
              <a:t>выданного кредита</a:t>
            </a:r>
            <a:endParaRPr kumimoji="0" lang="ru-R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  <a:p>
            <a:pPr lvl="0" defTabSz="914400"/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14676" y="2460218"/>
            <a:ext cx="1770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ru-RU" sz="1200" b="1" kern="0" dirty="0" smtClean="0">
                <a:solidFill>
                  <a:sysClr val="window" lastClr="FFFFFF"/>
                </a:solidFill>
              </a:rPr>
              <a:t>Ставка по кредиту </a:t>
            </a:r>
            <a:endParaRPr lang="en-US" sz="1200" kern="0" dirty="0">
              <a:solidFill>
                <a:sysClr val="window" lastClr="FFFFFF"/>
              </a:solidFill>
            </a:endParaRPr>
          </a:p>
          <a:p>
            <a:pPr lvl="0" defTabSz="914400"/>
            <a:r>
              <a:rPr lang="en-US" sz="1000" kern="0" dirty="0">
                <a:solidFill>
                  <a:sysClr val="window" lastClr="FFFFFF"/>
                </a:solidFill>
              </a:rPr>
              <a:t>     </a:t>
            </a:r>
            <a:r>
              <a:rPr lang="ru-RU" sz="1600" b="1" kern="0" dirty="0" smtClean="0">
                <a:solidFill>
                  <a:sysClr val="window" lastClr="FFFFFF"/>
                </a:solidFill>
              </a:rPr>
              <a:t>7,75% </a:t>
            </a:r>
            <a:endParaRPr lang="en-US" sz="1600" b="1" kern="0" dirty="0">
              <a:solidFill>
                <a:sysClr val="window" lastClr="FFFFFF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868144" y="3275236"/>
            <a:ext cx="3441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kern="0" dirty="0" smtClean="0">
                <a:solidFill>
                  <a:sysClr val="window" lastClr="FFFFFF"/>
                </a:solidFill>
              </a:rPr>
              <a:t>До 60 месяцев</a:t>
            </a:r>
          </a:p>
          <a:p>
            <a:pPr lvl="0" defTabSz="914400"/>
            <a:r>
              <a:rPr lang="ru-RU" sz="1000" kern="0" dirty="0" smtClean="0">
                <a:solidFill>
                  <a:sysClr val="window" lastClr="FFFFFF"/>
                </a:solidFill>
              </a:rPr>
              <a:t>Выдача </a:t>
            </a:r>
            <a:r>
              <a:rPr lang="ru-RU" sz="1000" kern="0" dirty="0">
                <a:solidFill>
                  <a:sysClr val="window" lastClr="FFFFFF"/>
                </a:solidFill>
              </a:rPr>
              <a:t>кредита </a:t>
            </a:r>
            <a:r>
              <a:rPr lang="ru-RU" sz="1000" kern="0" dirty="0" smtClean="0">
                <a:solidFill>
                  <a:sysClr val="window" lastClr="FFFFFF"/>
                </a:solidFill>
              </a:rPr>
              <a:t>с минимальным </a:t>
            </a:r>
          </a:p>
          <a:p>
            <a:pPr lvl="0" defTabSz="914400"/>
            <a:r>
              <a:rPr lang="ru-RU" sz="1000" kern="0" dirty="0" smtClean="0">
                <a:solidFill>
                  <a:sysClr val="window" lastClr="FFFFFF"/>
                </a:solidFill>
              </a:rPr>
              <a:t>пакетом документов + оформление залогового обеспечения по кредиту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0787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5" grpId="0" animBg="1"/>
      <p:bldP spid="86" grpId="0" animBg="1"/>
      <p:bldP spid="87" grpId="0" animBg="1"/>
      <p:bldP spid="88" grpId="0"/>
      <p:bldP spid="89" grpId="0"/>
      <p:bldP spid="90" grpId="0"/>
      <p:bldP spid="94" grpId="0"/>
      <p:bldP spid="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4" descr="председатель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42"/>
          <a:stretch/>
        </p:blipFill>
        <p:spPr bwMode="auto">
          <a:xfrm>
            <a:off x="115303" y="-5145"/>
            <a:ext cx="2384140" cy="63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43461" y="4803998"/>
            <a:ext cx="396552" cy="339502"/>
          </a:xfrm>
        </p:spPr>
        <p:txBody>
          <a:bodyPr/>
          <a:lstStyle/>
          <a:p>
            <a:fld id="{F0C3E1D0-B99E-411B-BCE4-D3E6DB7EA499}" type="slidenum">
              <a:rPr lang="ru-RU" smtClean="0">
                <a:solidFill>
                  <a:schemeClr val="bg1"/>
                </a:solidFill>
              </a:rPr>
              <a:pPr/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14618" y="1342124"/>
            <a:ext cx="1518044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476BF"/>
                </a:solidFill>
                <a:effectLst/>
                <a:uLnTx/>
                <a:uFillTx/>
              </a:rPr>
              <a:t>До 500 тыс. рублей 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476BF"/>
              </a:solidFill>
              <a:effectLst/>
              <a:uLnTx/>
              <a:uFillTx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14618" y="1537858"/>
            <a:ext cx="2621652" cy="384721"/>
          </a:xfrm>
          <a:prstGeom prst="rect">
            <a:avLst/>
          </a:prstGeom>
          <a:noFill/>
        </p:spPr>
        <p:txBody>
          <a:bodyPr wrap="square" lIns="0" tIns="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Стартовый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</a:rPr>
              <a:t>Без обеспечения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14618" y="2187131"/>
            <a:ext cx="244883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lvl="0" defTabSz="914400"/>
            <a:r>
              <a:rPr lang="ru-RU" sz="1200" b="1" kern="0" dirty="0" smtClean="0">
                <a:solidFill>
                  <a:srgbClr val="0E5A8B"/>
                </a:solidFill>
              </a:rPr>
              <a:t>От </a:t>
            </a:r>
            <a:r>
              <a:rPr lang="ru-RU" sz="1200" b="1" kern="0" dirty="0">
                <a:solidFill>
                  <a:srgbClr val="0E5A8B"/>
                </a:solidFill>
              </a:rPr>
              <a:t>500 тыс. рублей до 1 млн. </a:t>
            </a:r>
            <a:r>
              <a:rPr lang="ru-RU" sz="1200" b="1" kern="0" dirty="0" smtClean="0">
                <a:solidFill>
                  <a:srgbClr val="0E5A8B"/>
                </a:solidFill>
              </a:rPr>
              <a:t>рублей</a:t>
            </a:r>
            <a:endParaRPr lang="ru-RU" sz="1200" b="1" kern="0" dirty="0">
              <a:solidFill>
                <a:srgbClr val="0E5A8B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14617" y="2584394"/>
            <a:ext cx="2621653" cy="384721"/>
          </a:xfrm>
          <a:prstGeom prst="rect">
            <a:avLst/>
          </a:prstGeom>
          <a:noFill/>
        </p:spPr>
        <p:txBody>
          <a:bodyPr wrap="square" lIns="0" tIns="0" rtlCol="0" anchor="t">
            <a:spAutoFit/>
          </a:bodyPr>
          <a:lstStyle/>
          <a:p>
            <a:pPr defTabSz="914400">
              <a:spcBef>
                <a:spcPct val="20000"/>
              </a:spcBef>
              <a:defRPr/>
            </a:pPr>
            <a:r>
              <a:rPr lang="ru-RU" sz="1000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На </a:t>
            </a:r>
            <a:r>
              <a:rPr lang="ru-RU" sz="1000" kern="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развитие</a:t>
            </a:r>
          </a:p>
          <a:p>
            <a:pPr defTabSz="914400">
              <a:spcBef>
                <a:spcPct val="20000"/>
              </a:spcBef>
              <a:defRPr/>
            </a:pPr>
            <a:r>
              <a:rPr lang="ru-RU" sz="1000" kern="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Без обеспечения </a:t>
            </a:r>
            <a:endParaRPr lang="ru-RU" sz="1000" kern="0" dirty="0">
              <a:solidFill>
                <a:sysClr val="windowText" lastClr="000000">
                  <a:lumMod val="50000"/>
                  <a:lumOff val="50000"/>
                </a:sys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69752" y="3760388"/>
            <a:ext cx="265938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defTabSz="914400"/>
            <a:r>
              <a:rPr lang="ru-RU" sz="1200" b="1" kern="0" dirty="0">
                <a:solidFill>
                  <a:srgbClr val="32ACFA"/>
                </a:solidFill>
              </a:rPr>
              <a:t>От </a:t>
            </a:r>
            <a:r>
              <a:rPr lang="ru-RU" sz="1200" b="1" kern="0" dirty="0" smtClean="0">
                <a:solidFill>
                  <a:srgbClr val="32ACFA"/>
                </a:solidFill>
              </a:rPr>
              <a:t>1 млн рублей </a:t>
            </a:r>
            <a:r>
              <a:rPr lang="ru-RU" sz="1200" b="1" kern="0" dirty="0">
                <a:solidFill>
                  <a:srgbClr val="32ACFA"/>
                </a:solidFill>
              </a:rPr>
              <a:t>до </a:t>
            </a:r>
            <a:r>
              <a:rPr lang="ru-RU" sz="1200" b="1" kern="0" dirty="0" smtClean="0">
                <a:solidFill>
                  <a:srgbClr val="32ACFA"/>
                </a:solidFill>
              </a:rPr>
              <a:t>5 млн рублей</a:t>
            </a:r>
            <a:endParaRPr lang="ru-RU" sz="1200" b="1" kern="0" dirty="0">
              <a:solidFill>
                <a:srgbClr val="32ACFA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69752" y="4005335"/>
            <a:ext cx="2621653" cy="569387"/>
          </a:xfrm>
          <a:prstGeom prst="rect">
            <a:avLst/>
          </a:prstGeom>
          <a:noFill/>
        </p:spPr>
        <p:txBody>
          <a:bodyPr wrap="square" lIns="0" tIns="0" rtlCol="0" anchor="t">
            <a:spAutoFit/>
          </a:bodyPr>
          <a:lstStyle/>
          <a:p>
            <a:pPr lvl="0" defTabSz="914400">
              <a:spcBef>
                <a:spcPct val="20000"/>
              </a:spcBef>
              <a:defRPr/>
            </a:pPr>
            <a:r>
              <a:rPr lang="ru-RU" sz="1000" kern="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Инвестиционный</a:t>
            </a:r>
          </a:p>
          <a:p>
            <a:pPr lvl="0" defTabSz="914400">
              <a:spcBef>
                <a:spcPct val="20000"/>
              </a:spcBef>
              <a:defRPr/>
            </a:pPr>
            <a:r>
              <a:rPr lang="ru-RU" sz="1000" kern="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Обеспечение:</a:t>
            </a:r>
          </a:p>
          <a:p>
            <a:pPr lvl="0" defTabSz="914400">
              <a:spcBef>
                <a:spcPct val="20000"/>
              </a:spcBef>
              <a:defRPr/>
            </a:pPr>
            <a:r>
              <a:rPr lang="ru-RU" sz="1000" kern="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Поручительство </a:t>
            </a:r>
            <a:r>
              <a:rPr lang="ru-RU" sz="1000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и твердый залог </a:t>
            </a:r>
          </a:p>
        </p:txBody>
      </p:sp>
      <p:grpSp>
        <p:nvGrpSpPr>
          <p:cNvPr id="44" name="Group 22"/>
          <p:cNvGrpSpPr/>
          <p:nvPr/>
        </p:nvGrpSpPr>
        <p:grpSpPr>
          <a:xfrm>
            <a:off x="404060" y="1281862"/>
            <a:ext cx="723797" cy="703075"/>
            <a:chOff x="759824" y="1438589"/>
            <a:chExt cx="723797" cy="703075"/>
          </a:xfrm>
        </p:grpSpPr>
        <p:sp>
          <p:nvSpPr>
            <p:cNvPr id="45" name="Oval 24"/>
            <p:cNvSpPr/>
            <p:nvPr/>
          </p:nvSpPr>
          <p:spPr>
            <a:xfrm>
              <a:off x="759824" y="1438589"/>
              <a:ext cx="723797" cy="703075"/>
            </a:xfrm>
            <a:prstGeom prst="ellipse">
              <a:avLst/>
            </a:prstGeom>
            <a:solidFill>
              <a:srgbClr val="0476BF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ontAwesome" pitchFamily="2" charset="0"/>
                <a:ea typeface="+mn-ea"/>
              </a:endParaRPr>
            </a:p>
          </p:txBody>
        </p:sp>
        <p:sp>
          <p:nvSpPr>
            <p:cNvPr id="46" name="Freeform 5"/>
            <p:cNvSpPr>
              <a:spLocks noEditPoints="1"/>
            </p:cNvSpPr>
            <p:nvPr/>
          </p:nvSpPr>
          <p:spPr bwMode="auto">
            <a:xfrm>
              <a:off x="936537" y="1604941"/>
              <a:ext cx="370370" cy="370370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255" y="135"/>
                </a:cxn>
                <a:cxn ang="0">
                  <a:pos x="277" y="122"/>
                </a:cxn>
                <a:cxn ang="0">
                  <a:pos x="303" y="116"/>
                </a:cxn>
                <a:cxn ang="0">
                  <a:pos x="296" y="105"/>
                </a:cxn>
                <a:cxn ang="0">
                  <a:pos x="278" y="89"/>
                </a:cxn>
                <a:cxn ang="0">
                  <a:pos x="265" y="90"/>
                </a:cxn>
                <a:cxn ang="0">
                  <a:pos x="256" y="82"/>
                </a:cxn>
                <a:cxn ang="0">
                  <a:pos x="231" y="73"/>
                </a:cxn>
                <a:cxn ang="0">
                  <a:pos x="234" y="98"/>
                </a:cxn>
                <a:cxn ang="0">
                  <a:pos x="224" y="118"/>
                </a:cxn>
                <a:cxn ang="0">
                  <a:pos x="205" y="103"/>
                </a:cxn>
                <a:cxn ang="0">
                  <a:pos x="175" y="89"/>
                </a:cxn>
                <a:cxn ang="0">
                  <a:pos x="183" y="68"/>
                </a:cxn>
                <a:cxn ang="0">
                  <a:pos x="212" y="58"/>
                </a:cxn>
                <a:cxn ang="0">
                  <a:pos x="207" y="47"/>
                </a:cxn>
                <a:cxn ang="0">
                  <a:pos x="188" y="50"/>
                </a:cxn>
                <a:cxn ang="0">
                  <a:pos x="168" y="37"/>
                </a:cxn>
                <a:cxn ang="0">
                  <a:pos x="171" y="52"/>
                </a:cxn>
                <a:cxn ang="0">
                  <a:pos x="157" y="52"/>
                </a:cxn>
                <a:cxn ang="0">
                  <a:pos x="141" y="40"/>
                </a:cxn>
                <a:cxn ang="0">
                  <a:pos x="126" y="47"/>
                </a:cxn>
                <a:cxn ang="0">
                  <a:pos x="143" y="51"/>
                </a:cxn>
                <a:cxn ang="0">
                  <a:pos x="131" y="58"/>
                </a:cxn>
                <a:cxn ang="0">
                  <a:pos x="56" y="107"/>
                </a:cxn>
                <a:cxn ang="0">
                  <a:pos x="65" y="118"/>
                </a:cxn>
                <a:cxn ang="0">
                  <a:pos x="79" y="135"/>
                </a:cxn>
                <a:cxn ang="0">
                  <a:pos x="74" y="158"/>
                </a:cxn>
                <a:cxn ang="0">
                  <a:pos x="88" y="185"/>
                </a:cxn>
                <a:cxn ang="0">
                  <a:pos x="108" y="214"/>
                </a:cxn>
                <a:cxn ang="0">
                  <a:pos x="118" y="227"/>
                </a:cxn>
                <a:cxn ang="0">
                  <a:pos x="105" y="197"/>
                </a:cxn>
                <a:cxn ang="0">
                  <a:pos x="125" y="225"/>
                </a:cxn>
                <a:cxn ang="0">
                  <a:pos x="150" y="255"/>
                </a:cxn>
                <a:cxn ang="0">
                  <a:pos x="184" y="269"/>
                </a:cxn>
                <a:cxn ang="0">
                  <a:pos x="213" y="290"/>
                </a:cxn>
                <a:cxn ang="0">
                  <a:pos x="224" y="288"/>
                </a:cxn>
                <a:cxn ang="0">
                  <a:pos x="212" y="268"/>
                </a:cxn>
                <a:cxn ang="0">
                  <a:pos x="197" y="262"/>
                </a:cxn>
                <a:cxn ang="0">
                  <a:pos x="194" y="239"/>
                </a:cxn>
                <a:cxn ang="0">
                  <a:pos x="171" y="250"/>
                </a:cxn>
                <a:cxn ang="0">
                  <a:pos x="168" y="210"/>
                </a:cxn>
                <a:cxn ang="0">
                  <a:pos x="184" y="206"/>
                </a:cxn>
                <a:cxn ang="0">
                  <a:pos x="196" y="202"/>
                </a:cxn>
                <a:cxn ang="0">
                  <a:pos x="214" y="211"/>
                </a:cxn>
                <a:cxn ang="0">
                  <a:pos x="221" y="205"/>
                </a:cxn>
                <a:cxn ang="0">
                  <a:pos x="234" y="179"/>
                </a:cxn>
                <a:cxn ang="0">
                  <a:pos x="233" y="171"/>
                </a:cxn>
                <a:cxn ang="0">
                  <a:pos x="252" y="157"/>
                </a:cxn>
                <a:cxn ang="0">
                  <a:pos x="266" y="143"/>
                </a:cxn>
                <a:cxn ang="0">
                  <a:pos x="273" y="131"/>
                </a:cxn>
                <a:cxn ang="0">
                  <a:pos x="255" y="135"/>
                </a:cxn>
                <a:cxn ang="0">
                  <a:pos x="295" y="298"/>
                </a:cxn>
                <a:cxn ang="0">
                  <a:pos x="272" y="288"/>
                </a:cxn>
                <a:cxn ang="0">
                  <a:pos x="251" y="288"/>
                </a:cxn>
                <a:cxn ang="0">
                  <a:pos x="236" y="286"/>
                </a:cxn>
                <a:cxn ang="0">
                  <a:pos x="230" y="307"/>
                </a:cxn>
                <a:cxn ang="0">
                  <a:pos x="223" y="335"/>
                </a:cxn>
                <a:cxn ang="0">
                  <a:pos x="308" y="302"/>
                </a:cxn>
              </a:cxnLst>
              <a:rect l="0" t="0" r="r" b="b"/>
              <a:pathLst>
                <a:path w="384" h="384">
                  <a:moveTo>
                    <a:pt x="384" y="192"/>
                  </a:moveTo>
                  <a:cubicBezTo>
                    <a:pt x="384" y="298"/>
                    <a:pt x="298" y="384"/>
                    <a:pt x="192" y="384"/>
                  </a:cubicBezTo>
                  <a:cubicBezTo>
                    <a:pt x="86" y="384"/>
                    <a:pt x="0" y="298"/>
                    <a:pt x="0" y="192"/>
                  </a:cubicBezTo>
                  <a:cubicBezTo>
                    <a:pt x="0" y="86"/>
                    <a:pt x="86" y="0"/>
                    <a:pt x="192" y="0"/>
                  </a:cubicBezTo>
                  <a:cubicBezTo>
                    <a:pt x="298" y="0"/>
                    <a:pt x="384" y="86"/>
                    <a:pt x="384" y="192"/>
                  </a:cubicBezTo>
                  <a:close/>
                  <a:moveTo>
                    <a:pt x="255" y="135"/>
                  </a:moveTo>
                  <a:cubicBezTo>
                    <a:pt x="256" y="135"/>
                    <a:pt x="257" y="130"/>
                    <a:pt x="258" y="129"/>
                  </a:cubicBezTo>
                  <a:cubicBezTo>
                    <a:pt x="260" y="127"/>
                    <a:pt x="262" y="126"/>
                    <a:pt x="264" y="125"/>
                  </a:cubicBezTo>
                  <a:cubicBezTo>
                    <a:pt x="268" y="124"/>
                    <a:pt x="272" y="123"/>
                    <a:pt x="277" y="122"/>
                  </a:cubicBezTo>
                  <a:cubicBezTo>
                    <a:pt x="281" y="121"/>
                    <a:pt x="286" y="121"/>
                    <a:pt x="289" y="125"/>
                  </a:cubicBezTo>
                  <a:cubicBezTo>
                    <a:pt x="289" y="124"/>
                    <a:pt x="295" y="119"/>
                    <a:pt x="295" y="119"/>
                  </a:cubicBezTo>
                  <a:cubicBezTo>
                    <a:pt x="298" y="118"/>
                    <a:pt x="301" y="118"/>
                    <a:pt x="303" y="116"/>
                  </a:cubicBezTo>
                  <a:cubicBezTo>
                    <a:pt x="303" y="115"/>
                    <a:pt x="303" y="110"/>
                    <a:pt x="303" y="110"/>
                  </a:cubicBezTo>
                  <a:cubicBezTo>
                    <a:pt x="299" y="111"/>
                    <a:pt x="298" y="107"/>
                    <a:pt x="297" y="103"/>
                  </a:cubicBezTo>
                  <a:cubicBezTo>
                    <a:pt x="297" y="104"/>
                    <a:pt x="297" y="104"/>
                    <a:pt x="296" y="105"/>
                  </a:cubicBezTo>
                  <a:cubicBezTo>
                    <a:pt x="296" y="102"/>
                    <a:pt x="291" y="104"/>
                    <a:pt x="290" y="104"/>
                  </a:cubicBezTo>
                  <a:cubicBezTo>
                    <a:pt x="284" y="102"/>
                    <a:pt x="285" y="98"/>
                    <a:pt x="283" y="94"/>
                  </a:cubicBezTo>
                  <a:cubicBezTo>
                    <a:pt x="282" y="92"/>
                    <a:pt x="279" y="91"/>
                    <a:pt x="278" y="89"/>
                  </a:cubicBezTo>
                  <a:cubicBezTo>
                    <a:pt x="277" y="87"/>
                    <a:pt x="277" y="84"/>
                    <a:pt x="274" y="84"/>
                  </a:cubicBezTo>
                  <a:cubicBezTo>
                    <a:pt x="273" y="84"/>
                    <a:pt x="270" y="89"/>
                    <a:pt x="270" y="89"/>
                  </a:cubicBezTo>
                  <a:cubicBezTo>
                    <a:pt x="267" y="88"/>
                    <a:pt x="266" y="89"/>
                    <a:pt x="265" y="90"/>
                  </a:cubicBezTo>
                  <a:cubicBezTo>
                    <a:pt x="263" y="91"/>
                    <a:pt x="262" y="91"/>
                    <a:pt x="260" y="92"/>
                  </a:cubicBezTo>
                  <a:cubicBezTo>
                    <a:pt x="265" y="90"/>
                    <a:pt x="258" y="88"/>
                    <a:pt x="256" y="88"/>
                  </a:cubicBezTo>
                  <a:cubicBezTo>
                    <a:pt x="260" y="87"/>
                    <a:pt x="258" y="83"/>
                    <a:pt x="256" y="82"/>
                  </a:cubicBezTo>
                  <a:cubicBezTo>
                    <a:pt x="256" y="82"/>
                    <a:pt x="257" y="82"/>
                    <a:pt x="257" y="82"/>
                  </a:cubicBezTo>
                  <a:cubicBezTo>
                    <a:pt x="257" y="79"/>
                    <a:pt x="250" y="77"/>
                    <a:pt x="247" y="76"/>
                  </a:cubicBezTo>
                  <a:cubicBezTo>
                    <a:pt x="245" y="74"/>
                    <a:pt x="233" y="72"/>
                    <a:pt x="231" y="73"/>
                  </a:cubicBezTo>
                  <a:cubicBezTo>
                    <a:pt x="228" y="75"/>
                    <a:pt x="231" y="80"/>
                    <a:pt x="231" y="83"/>
                  </a:cubicBezTo>
                  <a:cubicBezTo>
                    <a:pt x="232" y="86"/>
                    <a:pt x="228" y="86"/>
                    <a:pt x="228" y="89"/>
                  </a:cubicBezTo>
                  <a:cubicBezTo>
                    <a:pt x="228" y="93"/>
                    <a:pt x="236" y="92"/>
                    <a:pt x="234" y="98"/>
                  </a:cubicBezTo>
                  <a:cubicBezTo>
                    <a:pt x="233" y="102"/>
                    <a:pt x="228" y="102"/>
                    <a:pt x="226" y="105"/>
                  </a:cubicBezTo>
                  <a:cubicBezTo>
                    <a:pt x="224" y="108"/>
                    <a:pt x="227" y="112"/>
                    <a:pt x="229" y="114"/>
                  </a:cubicBezTo>
                  <a:cubicBezTo>
                    <a:pt x="231" y="115"/>
                    <a:pt x="225" y="118"/>
                    <a:pt x="224" y="118"/>
                  </a:cubicBezTo>
                  <a:cubicBezTo>
                    <a:pt x="220" y="120"/>
                    <a:pt x="217" y="114"/>
                    <a:pt x="216" y="110"/>
                  </a:cubicBezTo>
                  <a:cubicBezTo>
                    <a:pt x="215" y="108"/>
                    <a:pt x="215" y="104"/>
                    <a:pt x="212" y="103"/>
                  </a:cubicBezTo>
                  <a:cubicBezTo>
                    <a:pt x="210" y="102"/>
                    <a:pt x="206" y="102"/>
                    <a:pt x="205" y="103"/>
                  </a:cubicBezTo>
                  <a:cubicBezTo>
                    <a:pt x="203" y="99"/>
                    <a:pt x="198" y="98"/>
                    <a:pt x="194" y="97"/>
                  </a:cubicBezTo>
                  <a:cubicBezTo>
                    <a:pt x="189" y="95"/>
                    <a:pt x="185" y="95"/>
                    <a:pt x="180" y="96"/>
                  </a:cubicBezTo>
                  <a:cubicBezTo>
                    <a:pt x="181" y="95"/>
                    <a:pt x="179" y="88"/>
                    <a:pt x="175" y="89"/>
                  </a:cubicBezTo>
                  <a:cubicBezTo>
                    <a:pt x="176" y="86"/>
                    <a:pt x="176" y="84"/>
                    <a:pt x="176" y="81"/>
                  </a:cubicBezTo>
                  <a:cubicBezTo>
                    <a:pt x="177" y="79"/>
                    <a:pt x="178" y="77"/>
                    <a:pt x="179" y="75"/>
                  </a:cubicBezTo>
                  <a:cubicBezTo>
                    <a:pt x="180" y="74"/>
                    <a:pt x="185" y="69"/>
                    <a:pt x="183" y="68"/>
                  </a:cubicBezTo>
                  <a:cubicBezTo>
                    <a:pt x="188" y="69"/>
                    <a:pt x="193" y="69"/>
                    <a:pt x="196" y="66"/>
                  </a:cubicBezTo>
                  <a:cubicBezTo>
                    <a:pt x="198" y="63"/>
                    <a:pt x="199" y="60"/>
                    <a:pt x="202" y="57"/>
                  </a:cubicBezTo>
                  <a:cubicBezTo>
                    <a:pt x="205" y="53"/>
                    <a:pt x="209" y="58"/>
                    <a:pt x="212" y="58"/>
                  </a:cubicBezTo>
                  <a:cubicBezTo>
                    <a:pt x="217" y="59"/>
                    <a:pt x="217" y="53"/>
                    <a:pt x="214" y="51"/>
                  </a:cubicBezTo>
                  <a:cubicBezTo>
                    <a:pt x="218" y="51"/>
                    <a:pt x="215" y="45"/>
                    <a:pt x="213" y="44"/>
                  </a:cubicBezTo>
                  <a:cubicBezTo>
                    <a:pt x="211" y="43"/>
                    <a:pt x="202" y="46"/>
                    <a:pt x="207" y="47"/>
                  </a:cubicBezTo>
                  <a:cubicBezTo>
                    <a:pt x="206" y="47"/>
                    <a:pt x="200" y="59"/>
                    <a:pt x="196" y="53"/>
                  </a:cubicBezTo>
                  <a:cubicBezTo>
                    <a:pt x="195" y="52"/>
                    <a:pt x="195" y="47"/>
                    <a:pt x="193" y="46"/>
                  </a:cubicBezTo>
                  <a:cubicBezTo>
                    <a:pt x="190" y="46"/>
                    <a:pt x="189" y="49"/>
                    <a:pt x="188" y="50"/>
                  </a:cubicBezTo>
                  <a:cubicBezTo>
                    <a:pt x="190" y="47"/>
                    <a:pt x="181" y="45"/>
                    <a:pt x="180" y="44"/>
                  </a:cubicBezTo>
                  <a:cubicBezTo>
                    <a:pt x="183" y="42"/>
                    <a:pt x="180" y="39"/>
                    <a:pt x="178" y="38"/>
                  </a:cubicBezTo>
                  <a:cubicBezTo>
                    <a:pt x="176" y="36"/>
                    <a:pt x="169" y="35"/>
                    <a:pt x="168" y="37"/>
                  </a:cubicBezTo>
                  <a:cubicBezTo>
                    <a:pt x="163" y="43"/>
                    <a:pt x="173" y="44"/>
                    <a:pt x="175" y="45"/>
                  </a:cubicBezTo>
                  <a:cubicBezTo>
                    <a:pt x="176" y="46"/>
                    <a:pt x="179" y="48"/>
                    <a:pt x="177" y="49"/>
                  </a:cubicBezTo>
                  <a:cubicBezTo>
                    <a:pt x="176" y="50"/>
                    <a:pt x="171" y="51"/>
                    <a:pt x="171" y="52"/>
                  </a:cubicBezTo>
                  <a:cubicBezTo>
                    <a:pt x="169" y="54"/>
                    <a:pt x="172" y="57"/>
                    <a:pt x="170" y="59"/>
                  </a:cubicBezTo>
                  <a:cubicBezTo>
                    <a:pt x="168" y="57"/>
                    <a:pt x="168" y="53"/>
                    <a:pt x="166" y="50"/>
                  </a:cubicBezTo>
                  <a:cubicBezTo>
                    <a:pt x="168" y="53"/>
                    <a:pt x="157" y="52"/>
                    <a:pt x="157" y="52"/>
                  </a:cubicBezTo>
                  <a:cubicBezTo>
                    <a:pt x="154" y="52"/>
                    <a:pt x="148" y="54"/>
                    <a:pt x="145" y="50"/>
                  </a:cubicBezTo>
                  <a:cubicBezTo>
                    <a:pt x="144" y="49"/>
                    <a:pt x="144" y="44"/>
                    <a:pt x="146" y="45"/>
                  </a:cubicBezTo>
                  <a:cubicBezTo>
                    <a:pt x="144" y="43"/>
                    <a:pt x="142" y="41"/>
                    <a:pt x="141" y="40"/>
                  </a:cubicBezTo>
                  <a:cubicBezTo>
                    <a:pt x="132" y="43"/>
                    <a:pt x="125" y="47"/>
                    <a:pt x="117" y="51"/>
                  </a:cubicBezTo>
                  <a:cubicBezTo>
                    <a:pt x="118" y="51"/>
                    <a:pt x="119" y="51"/>
                    <a:pt x="120" y="50"/>
                  </a:cubicBezTo>
                  <a:cubicBezTo>
                    <a:pt x="122" y="50"/>
                    <a:pt x="124" y="48"/>
                    <a:pt x="126" y="47"/>
                  </a:cubicBezTo>
                  <a:cubicBezTo>
                    <a:pt x="128" y="46"/>
                    <a:pt x="134" y="43"/>
                    <a:pt x="136" y="46"/>
                  </a:cubicBezTo>
                  <a:cubicBezTo>
                    <a:pt x="137" y="45"/>
                    <a:pt x="137" y="45"/>
                    <a:pt x="138" y="44"/>
                  </a:cubicBezTo>
                  <a:cubicBezTo>
                    <a:pt x="139" y="46"/>
                    <a:pt x="141" y="48"/>
                    <a:pt x="143" y="51"/>
                  </a:cubicBezTo>
                  <a:cubicBezTo>
                    <a:pt x="141" y="50"/>
                    <a:pt x="137" y="50"/>
                    <a:pt x="135" y="50"/>
                  </a:cubicBezTo>
                  <a:cubicBezTo>
                    <a:pt x="133" y="51"/>
                    <a:pt x="130" y="51"/>
                    <a:pt x="130" y="53"/>
                  </a:cubicBezTo>
                  <a:cubicBezTo>
                    <a:pt x="130" y="55"/>
                    <a:pt x="131" y="57"/>
                    <a:pt x="131" y="58"/>
                  </a:cubicBezTo>
                  <a:cubicBezTo>
                    <a:pt x="128" y="56"/>
                    <a:pt x="125" y="52"/>
                    <a:pt x="121" y="51"/>
                  </a:cubicBezTo>
                  <a:cubicBezTo>
                    <a:pt x="119" y="51"/>
                    <a:pt x="117" y="51"/>
                    <a:pt x="115" y="52"/>
                  </a:cubicBezTo>
                  <a:cubicBezTo>
                    <a:pt x="91" y="65"/>
                    <a:pt x="71" y="84"/>
                    <a:pt x="56" y="107"/>
                  </a:cubicBezTo>
                  <a:cubicBezTo>
                    <a:pt x="57" y="108"/>
                    <a:pt x="58" y="109"/>
                    <a:pt x="59" y="109"/>
                  </a:cubicBezTo>
                  <a:cubicBezTo>
                    <a:pt x="62" y="110"/>
                    <a:pt x="59" y="117"/>
                    <a:pt x="64" y="113"/>
                  </a:cubicBezTo>
                  <a:cubicBezTo>
                    <a:pt x="66" y="115"/>
                    <a:pt x="66" y="116"/>
                    <a:pt x="65" y="118"/>
                  </a:cubicBezTo>
                  <a:cubicBezTo>
                    <a:pt x="65" y="118"/>
                    <a:pt x="75" y="124"/>
                    <a:pt x="76" y="125"/>
                  </a:cubicBezTo>
                  <a:cubicBezTo>
                    <a:pt x="78" y="126"/>
                    <a:pt x="80" y="128"/>
                    <a:pt x="81" y="130"/>
                  </a:cubicBezTo>
                  <a:cubicBezTo>
                    <a:pt x="82" y="132"/>
                    <a:pt x="80" y="134"/>
                    <a:pt x="79" y="135"/>
                  </a:cubicBezTo>
                  <a:cubicBezTo>
                    <a:pt x="78" y="134"/>
                    <a:pt x="75" y="130"/>
                    <a:pt x="74" y="131"/>
                  </a:cubicBezTo>
                  <a:cubicBezTo>
                    <a:pt x="73" y="133"/>
                    <a:pt x="74" y="139"/>
                    <a:pt x="77" y="139"/>
                  </a:cubicBezTo>
                  <a:cubicBezTo>
                    <a:pt x="73" y="139"/>
                    <a:pt x="75" y="155"/>
                    <a:pt x="74" y="158"/>
                  </a:cubicBezTo>
                  <a:cubicBezTo>
                    <a:pt x="74" y="158"/>
                    <a:pt x="74" y="158"/>
                    <a:pt x="74" y="158"/>
                  </a:cubicBezTo>
                  <a:cubicBezTo>
                    <a:pt x="73" y="161"/>
                    <a:pt x="76" y="173"/>
                    <a:pt x="81" y="172"/>
                  </a:cubicBezTo>
                  <a:cubicBezTo>
                    <a:pt x="78" y="172"/>
                    <a:pt x="87" y="184"/>
                    <a:pt x="88" y="185"/>
                  </a:cubicBezTo>
                  <a:cubicBezTo>
                    <a:pt x="91" y="187"/>
                    <a:pt x="95" y="188"/>
                    <a:pt x="97" y="192"/>
                  </a:cubicBezTo>
                  <a:cubicBezTo>
                    <a:pt x="100" y="195"/>
                    <a:pt x="100" y="201"/>
                    <a:pt x="103" y="203"/>
                  </a:cubicBezTo>
                  <a:cubicBezTo>
                    <a:pt x="102" y="206"/>
                    <a:pt x="108" y="210"/>
                    <a:pt x="108" y="214"/>
                  </a:cubicBezTo>
                  <a:cubicBezTo>
                    <a:pt x="108" y="214"/>
                    <a:pt x="107" y="214"/>
                    <a:pt x="107" y="215"/>
                  </a:cubicBezTo>
                  <a:cubicBezTo>
                    <a:pt x="108" y="218"/>
                    <a:pt x="113" y="218"/>
                    <a:pt x="115" y="221"/>
                  </a:cubicBezTo>
                  <a:cubicBezTo>
                    <a:pt x="116" y="223"/>
                    <a:pt x="115" y="228"/>
                    <a:pt x="118" y="227"/>
                  </a:cubicBezTo>
                  <a:cubicBezTo>
                    <a:pt x="118" y="222"/>
                    <a:pt x="115" y="216"/>
                    <a:pt x="112" y="212"/>
                  </a:cubicBezTo>
                  <a:cubicBezTo>
                    <a:pt x="110" y="209"/>
                    <a:pt x="109" y="207"/>
                    <a:pt x="108" y="204"/>
                  </a:cubicBezTo>
                  <a:cubicBezTo>
                    <a:pt x="106" y="202"/>
                    <a:pt x="106" y="199"/>
                    <a:pt x="105" y="197"/>
                  </a:cubicBezTo>
                  <a:cubicBezTo>
                    <a:pt x="106" y="197"/>
                    <a:pt x="112" y="199"/>
                    <a:pt x="111" y="200"/>
                  </a:cubicBezTo>
                  <a:cubicBezTo>
                    <a:pt x="109" y="205"/>
                    <a:pt x="119" y="214"/>
                    <a:pt x="122" y="217"/>
                  </a:cubicBezTo>
                  <a:cubicBezTo>
                    <a:pt x="123" y="218"/>
                    <a:pt x="128" y="225"/>
                    <a:pt x="125" y="225"/>
                  </a:cubicBezTo>
                  <a:cubicBezTo>
                    <a:pt x="129" y="225"/>
                    <a:pt x="133" y="230"/>
                    <a:pt x="135" y="233"/>
                  </a:cubicBezTo>
                  <a:cubicBezTo>
                    <a:pt x="137" y="236"/>
                    <a:pt x="136" y="241"/>
                    <a:pt x="138" y="245"/>
                  </a:cubicBezTo>
                  <a:cubicBezTo>
                    <a:pt x="139" y="250"/>
                    <a:pt x="146" y="252"/>
                    <a:pt x="150" y="255"/>
                  </a:cubicBezTo>
                  <a:cubicBezTo>
                    <a:pt x="154" y="256"/>
                    <a:pt x="157" y="259"/>
                    <a:pt x="160" y="260"/>
                  </a:cubicBezTo>
                  <a:cubicBezTo>
                    <a:pt x="166" y="262"/>
                    <a:pt x="167" y="260"/>
                    <a:pt x="171" y="260"/>
                  </a:cubicBezTo>
                  <a:cubicBezTo>
                    <a:pt x="178" y="259"/>
                    <a:pt x="179" y="266"/>
                    <a:pt x="184" y="269"/>
                  </a:cubicBezTo>
                  <a:cubicBezTo>
                    <a:pt x="187" y="270"/>
                    <a:pt x="194" y="273"/>
                    <a:pt x="198" y="271"/>
                  </a:cubicBezTo>
                  <a:cubicBezTo>
                    <a:pt x="196" y="272"/>
                    <a:pt x="203" y="282"/>
                    <a:pt x="204" y="283"/>
                  </a:cubicBezTo>
                  <a:cubicBezTo>
                    <a:pt x="206" y="286"/>
                    <a:pt x="210" y="287"/>
                    <a:pt x="213" y="290"/>
                  </a:cubicBezTo>
                  <a:cubicBezTo>
                    <a:pt x="213" y="290"/>
                    <a:pt x="214" y="289"/>
                    <a:pt x="214" y="288"/>
                  </a:cubicBezTo>
                  <a:cubicBezTo>
                    <a:pt x="213" y="291"/>
                    <a:pt x="218" y="296"/>
                    <a:pt x="221" y="296"/>
                  </a:cubicBezTo>
                  <a:cubicBezTo>
                    <a:pt x="223" y="295"/>
                    <a:pt x="224" y="290"/>
                    <a:pt x="224" y="288"/>
                  </a:cubicBezTo>
                  <a:cubicBezTo>
                    <a:pt x="219" y="290"/>
                    <a:pt x="215" y="288"/>
                    <a:pt x="212" y="283"/>
                  </a:cubicBezTo>
                  <a:cubicBezTo>
                    <a:pt x="211" y="282"/>
                    <a:pt x="207" y="275"/>
                    <a:pt x="211" y="275"/>
                  </a:cubicBezTo>
                  <a:cubicBezTo>
                    <a:pt x="216" y="275"/>
                    <a:pt x="212" y="271"/>
                    <a:pt x="212" y="268"/>
                  </a:cubicBezTo>
                  <a:cubicBezTo>
                    <a:pt x="211" y="264"/>
                    <a:pt x="208" y="262"/>
                    <a:pt x="206" y="259"/>
                  </a:cubicBezTo>
                  <a:cubicBezTo>
                    <a:pt x="205" y="262"/>
                    <a:pt x="200" y="261"/>
                    <a:pt x="198" y="259"/>
                  </a:cubicBezTo>
                  <a:cubicBezTo>
                    <a:pt x="198" y="259"/>
                    <a:pt x="197" y="261"/>
                    <a:pt x="197" y="262"/>
                  </a:cubicBezTo>
                  <a:cubicBezTo>
                    <a:pt x="196" y="262"/>
                    <a:pt x="195" y="262"/>
                    <a:pt x="194" y="261"/>
                  </a:cubicBezTo>
                  <a:cubicBezTo>
                    <a:pt x="194" y="258"/>
                    <a:pt x="194" y="255"/>
                    <a:pt x="195" y="251"/>
                  </a:cubicBezTo>
                  <a:cubicBezTo>
                    <a:pt x="196" y="247"/>
                    <a:pt x="205" y="238"/>
                    <a:pt x="194" y="239"/>
                  </a:cubicBezTo>
                  <a:cubicBezTo>
                    <a:pt x="190" y="239"/>
                    <a:pt x="188" y="240"/>
                    <a:pt x="187" y="244"/>
                  </a:cubicBezTo>
                  <a:cubicBezTo>
                    <a:pt x="186" y="247"/>
                    <a:pt x="186" y="249"/>
                    <a:pt x="183" y="251"/>
                  </a:cubicBezTo>
                  <a:cubicBezTo>
                    <a:pt x="181" y="252"/>
                    <a:pt x="173" y="251"/>
                    <a:pt x="171" y="250"/>
                  </a:cubicBezTo>
                  <a:cubicBezTo>
                    <a:pt x="166" y="247"/>
                    <a:pt x="163" y="239"/>
                    <a:pt x="163" y="234"/>
                  </a:cubicBezTo>
                  <a:cubicBezTo>
                    <a:pt x="163" y="227"/>
                    <a:pt x="166" y="221"/>
                    <a:pt x="163" y="215"/>
                  </a:cubicBezTo>
                  <a:cubicBezTo>
                    <a:pt x="164" y="213"/>
                    <a:pt x="166" y="211"/>
                    <a:pt x="168" y="210"/>
                  </a:cubicBezTo>
                  <a:cubicBezTo>
                    <a:pt x="169" y="209"/>
                    <a:pt x="171" y="210"/>
                    <a:pt x="172" y="207"/>
                  </a:cubicBezTo>
                  <a:cubicBezTo>
                    <a:pt x="171" y="207"/>
                    <a:pt x="170" y="206"/>
                    <a:pt x="170" y="206"/>
                  </a:cubicBezTo>
                  <a:cubicBezTo>
                    <a:pt x="173" y="208"/>
                    <a:pt x="180" y="203"/>
                    <a:pt x="184" y="206"/>
                  </a:cubicBezTo>
                  <a:cubicBezTo>
                    <a:pt x="186" y="207"/>
                    <a:pt x="188" y="208"/>
                    <a:pt x="189" y="205"/>
                  </a:cubicBezTo>
                  <a:cubicBezTo>
                    <a:pt x="189" y="205"/>
                    <a:pt x="187" y="202"/>
                    <a:pt x="188" y="200"/>
                  </a:cubicBezTo>
                  <a:cubicBezTo>
                    <a:pt x="189" y="204"/>
                    <a:pt x="192" y="205"/>
                    <a:pt x="196" y="202"/>
                  </a:cubicBezTo>
                  <a:cubicBezTo>
                    <a:pt x="197" y="203"/>
                    <a:pt x="201" y="203"/>
                    <a:pt x="204" y="204"/>
                  </a:cubicBezTo>
                  <a:cubicBezTo>
                    <a:pt x="207" y="206"/>
                    <a:pt x="207" y="209"/>
                    <a:pt x="211" y="205"/>
                  </a:cubicBezTo>
                  <a:cubicBezTo>
                    <a:pt x="213" y="208"/>
                    <a:pt x="213" y="208"/>
                    <a:pt x="214" y="211"/>
                  </a:cubicBezTo>
                  <a:cubicBezTo>
                    <a:pt x="214" y="214"/>
                    <a:pt x="216" y="221"/>
                    <a:pt x="218" y="222"/>
                  </a:cubicBezTo>
                  <a:cubicBezTo>
                    <a:pt x="224" y="225"/>
                    <a:pt x="222" y="217"/>
                    <a:pt x="222" y="214"/>
                  </a:cubicBezTo>
                  <a:cubicBezTo>
                    <a:pt x="222" y="213"/>
                    <a:pt x="222" y="205"/>
                    <a:pt x="221" y="205"/>
                  </a:cubicBezTo>
                  <a:cubicBezTo>
                    <a:pt x="213" y="203"/>
                    <a:pt x="216" y="197"/>
                    <a:pt x="221" y="193"/>
                  </a:cubicBezTo>
                  <a:cubicBezTo>
                    <a:pt x="222" y="192"/>
                    <a:pt x="227" y="190"/>
                    <a:pt x="230" y="188"/>
                  </a:cubicBezTo>
                  <a:cubicBezTo>
                    <a:pt x="232" y="186"/>
                    <a:pt x="235" y="183"/>
                    <a:pt x="234" y="179"/>
                  </a:cubicBezTo>
                  <a:cubicBezTo>
                    <a:pt x="235" y="179"/>
                    <a:pt x="236" y="178"/>
                    <a:pt x="236" y="177"/>
                  </a:cubicBezTo>
                  <a:cubicBezTo>
                    <a:pt x="236" y="177"/>
                    <a:pt x="233" y="174"/>
                    <a:pt x="232" y="175"/>
                  </a:cubicBezTo>
                  <a:cubicBezTo>
                    <a:pt x="234" y="174"/>
                    <a:pt x="234" y="172"/>
                    <a:pt x="233" y="171"/>
                  </a:cubicBezTo>
                  <a:cubicBezTo>
                    <a:pt x="235" y="169"/>
                    <a:pt x="234" y="166"/>
                    <a:pt x="236" y="165"/>
                  </a:cubicBezTo>
                  <a:cubicBezTo>
                    <a:pt x="239" y="169"/>
                    <a:pt x="245" y="165"/>
                    <a:pt x="242" y="162"/>
                  </a:cubicBezTo>
                  <a:cubicBezTo>
                    <a:pt x="244" y="158"/>
                    <a:pt x="250" y="160"/>
                    <a:pt x="252" y="157"/>
                  </a:cubicBezTo>
                  <a:cubicBezTo>
                    <a:pt x="255" y="158"/>
                    <a:pt x="253" y="153"/>
                    <a:pt x="255" y="150"/>
                  </a:cubicBezTo>
                  <a:cubicBezTo>
                    <a:pt x="256" y="148"/>
                    <a:pt x="259" y="148"/>
                    <a:pt x="262" y="147"/>
                  </a:cubicBezTo>
                  <a:cubicBezTo>
                    <a:pt x="262" y="147"/>
                    <a:pt x="268" y="143"/>
                    <a:pt x="266" y="143"/>
                  </a:cubicBezTo>
                  <a:cubicBezTo>
                    <a:pt x="270" y="144"/>
                    <a:pt x="279" y="139"/>
                    <a:pt x="272" y="135"/>
                  </a:cubicBezTo>
                  <a:cubicBezTo>
                    <a:pt x="273" y="133"/>
                    <a:pt x="270" y="132"/>
                    <a:pt x="268" y="132"/>
                  </a:cubicBezTo>
                  <a:cubicBezTo>
                    <a:pt x="269" y="131"/>
                    <a:pt x="272" y="132"/>
                    <a:pt x="273" y="131"/>
                  </a:cubicBezTo>
                  <a:cubicBezTo>
                    <a:pt x="276" y="129"/>
                    <a:pt x="274" y="128"/>
                    <a:pt x="271" y="127"/>
                  </a:cubicBezTo>
                  <a:cubicBezTo>
                    <a:pt x="268" y="126"/>
                    <a:pt x="263" y="128"/>
                    <a:pt x="261" y="130"/>
                  </a:cubicBezTo>
                  <a:cubicBezTo>
                    <a:pt x="259" y="132"/>
                    <a:pt x="257" y="134"/>
                    <a:pt x="255" y="135"/>
                  </a:cubicBezTo>
                  <a:close/>
                  <a:moveTo>
                    <a:pt x="308" y="302"/>
                  </a:moveTo>
                  <a:cubicBezTo>
                    <a:pt x="306" y="301"/>
                    <a:pt x="303" y="301"/>
                    <a:pt x="301" y="300"/>
                  </a:cubicBezTo>
                  <a:cubicBezTo>
                    <a:pt x="299" y="300"/>
                    <a:pt x="298" y="299"/>
                    <a:pt x="295" y="298"/>
                  </a:cubicBezTo>
                  <a:cubicBezTo>
                    <a:pt x="296" y="293"/>
                    <a:pt x="290" y="292"/>
                    <a:pt x="287" y="289"/>
                  </a:cubicBezTo>
                  <a:cubicBezTo>
                    <a:pt x="284" y="287"/>
                    <a:pt x="282" y="284"/>
                    <a:pt x="277" y="285"/>
                  </a:cubicBezTo>
                  <a:cubicBezTo>
                    <a:pt x="276" y="285"/>
                    <a:pt x="271" y="287"/>
                    <a:pt x="272" y="288"/>
                  </a:cubicBezTo>
                  <a:cubicBezTo>
                    <a:pt x="269" y="285"/>
                    <a:pt x="268" y="284"/>
                    <a:pt x="263" y="282"/>
                  </a:cubicBezTo>
                  <a:cubicBezTo>
                    <a:pt x="259" y="281"/>
                    <a:pt x="257" y="276"/>
                    <a:pt x="253" y="281"/>
                  </a:cubicBezTo>
                  <a:cubicBezTo>
                    <a:pt x="251" y="283"/>
                    <a:pt x="252" y="286"/>
                    <a:pt x="251" y="288"/>
                  </a:cubicBezTo>
                  <a:cubicBezTo>
                    <a:pt x="247" y="285"/>
                    <a:pt x="254" y="282"/>
                    <a:pt x="251" y="279"/>
                  </a:cubicBezTo>
                  <a:cubicBezTo>
                    <a:pt x="248" y="275"/>
                    <a:pt x="243" y="281"/>
                    <a:pt x="240" y="282"/>
                  </a:cubicBezTo>
                  <a:cubicBezTo>
                    <a:pt x="239" y="284"/>
                    <a:pt x="237" y="284"/>
                    <a:pt x="236" y="286"/>
                  </a:cubicBezTo>
                  <a:cubicBezTo>
                    <a:pt x="235" y="287"/>
                    <a:pt x="234" y="290"/>
                    <a:pt x="233" y="291"/>
                  </a:cubicBezTo>
                  <a:cubicBezTo>
                    <a:pt x="233" y="289"/>
                    <a:pt x="228" y="290"/>
                    <a:pt x="228" y="288"/>
                  </a:cubicBezTo>
                  <a:cubicBezTo>
                    <a:pt x="229" y="294"/>
                    <a:pt x="229" y="301"/>
                    <a:pt x="230" y="307"/>
                  </a:cubicBezTo>
                  <a:cubicBezTo>
                    <a:pt x="231" y="310"/>
                    <a:pt x="230" y="316"/>
                    <a:pt x="227" y="319"/>
                  </a:cubicBezTo>
                  <a:cubicBezTo>
                    <a:pt x="224" y="321"/>
                    <a:pt x="221" y="324"/>
                    <a:pt x="220" y="329"/>
                  </a:cubicBezTo>
                  <a:cubicBezTo>
                    <a:pt x="220" y="332"/>
                    <a:pt x="220" y="334"/>
                    <a:pt x="223" y="335"/>
                  </a:cubicBezTo>
                  <a:cubicBezTo>
                    <a:pt x="223" y="339"/>
                    <a:pt x="219" y="342"/>
                    <a:pt x="219" y="346"/>
                  </a:cubicBezTo>
                  <a:cubicBezTo>
                    <a:pt x="219" y="346"/>
                    <a:pt x="220" y="348"/>
                    <a:pt x="220" y="350"/>
                  </a:cubicBezTo>
                  <a:cubicBezTo>
                    <a:pt x="254" y="344"/>
                    <a:pt x="285" y="327"/>
                    <a:pt x="308" y="302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7" name="Group 23"/>
          <p:cNvGrpSpPr/>
          <p:nvPr/>
        </p:nvGrpSpPr>
        <p:grpSpPr>
          <a:xfrm>
            <a:off x="404060" y="2186065"/>
            <a:ext cx="723797" cy="703077"/>
            <a:chOff x="759824" y="2445278"/>
            <a:chExt cx="723797" cy="703077"/>
          </a:xfrm>
        </p:grpSpPr>
        <p:sp>
          <p:nvSpPr>
            <p:cNvPr id="48" name="Oval 30"/>
            <p:cNvSpPr/>
            <p:nvPr/>
          </p:nvSpPr>
          <p:spPr>
            <a:xfrm>
              <a:off x="759824" y="2445278"/>
              <a:ext cx="723797" cy="703077"/>
            </a:xfrm>
            <a:prstGeom prst="ellipse">
              <a:avLst/>
            </a:prstGeom>
            <a:solidFill>
              <a:srgbClr val="0E5A8B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</a:endParaRPr>
            </a:p>
          </p:txBody>
        </p:sp>
        <p:sp>
          <p:nvSpPr>
            <p:cNvPr id="49" name="Freeform 245"/>
            <p:cNvSpPr>
              <a:spLocks/>
            </p:cNvSpPr>
            <p:nvPr/>
          </p:nvSpPr>
          <p:spPr bwMode="auto">
            <a:xfrm>
              <a:off x="955916" y="2631010"/>
              <a:ext cx="331612" cy="331612"/>
            </a:xfrm>
            <a:custGeom>
              <a:avLst/>
              <a:gdLst/>
              <a:ahLst/>
              <a:cxnLst>
                <a:cxn ang="0">
                  <a:pos x="68" y="3"/>
                </a:cxn>
                <a:cxn ang="0">
                  <a:pos x="58" y="61"/>
                </a:cxn>
                <a:cxn ang="0">
                  <a:pos x="57" y="63"/>
                </a:cxn>
                <a:cxn ang="0">
                  <a:pos x="56" y="63"/>
                </a:cxn>
                <a:cxn ang="0">
                  <a:pos x="55" y="63"/>
                </a:cxn>
                <a:cxn ang="0">
                  <a:pos x="38" y="56"/>
                </a:cxn>
                <a:cxn ang="0">
                  <a:pos x="28" y="67"/>
                </a:cxn>
                <a:cxn ang="0">
                  <a:pos x="26" y="68"/>
                </a:cxn>
                <a:cxn ang="0">
                  <a:pos x="26" y="68"/>
                </a:cxn>
                <a:cxn ang="0">
                  <a:pos x="24" y="65"/>
                </a:cxn>
                <a:cxn ang="0">
                  <a:pos x="24" y="52"/>
                </a:cxn>
                <a:cxn ang="0">
                  <a:pos x="57" y="12"/>
                </a:cxn>
                <a:cxn ang="0">
                  <a:pos x="16" y="47"/>
                </a:cxn>
                <a:cxn ang="0">
                  <a:pos x="1" y="41"/>
                </a:cxn>
                <a:cxn ang="0">
                  <a:pos x="0" y="39"/>
                </a:cxn>
                <a:cxn ang="0">
                  <a:pos x="1" y="36"/>
                </a:cxn>
                <a:cxn ang="0">
                  <a:pos x="64" y="0"/>
                </a:cxn>
                <a:cxn ang="0">
                  <a:pos x="65" y="0"/>
                </a:cxn>
                <a:cxn ang="0">
                  <a:pos x="67" y="0"/>
                </a:cxn>
                <a:cxn ang="0">
                  <a:pos x="68" y="3"/>
                </a:cxn>
              </a:cxnLst>
              <a:rect l="0" t="0" r="r" b="b"/>
              <a:pathLst>
                <a:path w="68" h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7" y="68"/>
                    <a:pt x="26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5" y="67"/>
                    <a:pt x="24" y="66"/>
                    <a:pt x="24" y="65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0" name="Group 25"/>
          <p:cNvGrpSpPr/>
          <p:nvPr/>
        </p:nvGrpSpPr>
        <p:grpSpPr>
          <a:xfrm>
            <a:off x="391524" y="3734762"/>
            <a:ext cx="723797" cy="703077"/>
            <a:chOff x="759824" y="3453400"/>
            <a:chExt cx="723797" cy="703077"/>
          </a:xfrm>
        </p:grpSpPr>
        <p:sp>
          <p:nvSpPr>
            <p:cNvPr id="51" name="Oval 35"/>
            <p:cNvSpPr/>
            <p:nvPr/>
          </p:nvSpPr>
          <p:spPr>
            <a:xfrm>
              <a:off x="759824" y="3453400"/>
              <a:ext cx="723797" cy="703077"/>
            </a:xfrm>
            <a:prstGeom prst="ellipse">
              <a:avLst/>
            </a:prstGeom>
            <a:solidFill>
              <a:srgbClr val="32ACFA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</a:endParaRPr>
            </a:p>
          </p:txBody>
        </p:sp>
        <p:sp>
          <p:nvSpPr>
            <p:cNvPr id="52" name="Freeform 21"/>
            <p:cNvSpPr>
              <a:spLocks noEditPoints="1"/>
            </p:cNvSpPr>
            <p:nvPr/>
          </p:nvSpPr>
          <p:spPr bwMode="auto">
            <a:xfrm>
              <a:off x="973402" y="3588251"/>
              <a:ext cx="296640" cy="433374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0" y="35"/>
                </a:cxn>
                <a:cxn ang="0">
                  <a:pos x="16" y="74"/>
                </a:cxn>
                <a:cxn ang="0">
                  <a:pos x="35" y="102"/>
                </a:cxn>
                <a:cxn ang="0">
                  <a:pos x="54" y="74"/>
                </a:cxn>
                <a:cxn ang="0">
                  <a:pos x="70" y="35"/>
                </a:cxn>
                <a:cxn ang="0">
                  <a:pos x="35" y="0"/>
                </a:cxn>
                <a:cxn ang="0">
                  <a:pos x="43" y="87"/>
                </a:cxn>
                <a:cxn ang="0">
                  <a:pos x="27" y="89"/>
                </a:cxn>
                <a:cxn ang="0">
                  <a:pos x="26" y="83"/>
                </a:cxn>
                <a:cxn ang="0">
                  <a:pos x="26" y="83"/>
                </a:cxn>
                <a:cxn ang="0">
                  <a:pos x="45" y="80"/>
                </a:cxn>
                <a:cxn ang="0">
                  <a:pos x="44" y="83"/>
                </a:cxn>
                <a:cxn ang="0">
                  <a:pos x="43" y="87"/>
                </a:cxn>
                <a:cxn ang="0">
                  <a:pos x="25" y="79"/>
                </a:cxn>
                <a:cxn ang="0">
                  <a:pos x="23" y="73"/>
                </a:cxn>
                <a:cxn ang="0">
                  <a:pos x="47" y="73"/>
                </a:cxn>
                <a:cxn ang="0">
                  <a:pos x="46" y="77"/>
                </a:cxn>
                <a:cxn ang="0">
                  <a:pos x="25" y="79"/>
                </a:cxn>
                <a:cxn ang="0">
                  <a:pos x="35" y="96"/>
                </a:cxn>
                <a:cxn ang="0">
                  <a:pos x="29" y="92"/>
                </a:cxn>
                <a:cxn ang="0">
                  <a:pos x="42" y="90"/>
                </a:cxn>
                <a:cxn ang="0">
                  <a:pos x="35" y="96"/>
                </a:cxn>
                <a:cxn ang="0">
                  <a:pos x="50" y="67"/>
                </a:cxn>
                <a:cxn ang="0">
                  <a:pos x="20" y="67"/>
                </a:cxn>
                <a:cxn ang="0">
                  <a:pos x="15" y="57"/>
                </a:cxn>
                <a:cxn ang="0">
                  <a:pos x="6" y="35"/>
                </a:cxn>
                <a:cxn ang="0">
                  <a:pos x="35" y="6"/>
                </a:cxn>
                <a:cxn ang="0">
                  <a:pos x="64" y="35"/>
                </a:cxn>
                <a:cxn ang="0">
                  <a:pos x="55" y="57"/>
                </a:cxn>
                <a:cxn ang="0">
                  <a:pos x="50" y="67"/>
                </a:cxn>
                <a:cxn ang="0">
                  <a:pos x="50" y="67"/>
                </a:cxn>
                <a:cxn ang="0">
                  <a:pos x="50" y="67"/>
                </a:cxn>
              </a:cxnLst>
              <a:rect l="0" t="0" r="r" b="b"/>
              <a:pathLst>
                <a:path w="70" h="102">
                  <a:moveTo>
                    <a:pt x="35" y="0"/>
                  </a:moveTo>
                  <a:cubicBezTo>
                    <a:pt x="16" y="0"/>
                    <a:pt x="0" y="16"/>
                    <a:pt x="0" y="35"/>
                  </a:cubicBezTo>
                  <a:cubicBezTo>
                    <a:pt x="0" y="48"/>
                    <a:pt x="12" y="62"/>
                    <a:pt x="16" y="74"/>
                  </a:cubicBezTo>
                  <a:cubicBezTo>
                    <a:pt x="22" y="91"/>
                    <a:pt x="22" y="102"/>
                    <a:pt x="35" y="102"/>
                  </a:cubicBezTo>
                  <a:cubicBezTo>
                    <a:pt x="49" y="102"/>
                    <a:pt x="48" y="92"/>
                    <a:pt x="54" y="74"/>
                  </a:cubicBezTo>
                  <a:cubicBezTo>
                    <a:pt x="58" y="62"/>
                    <a:pt x="70" y="48"/>
                    <a:pt x="70" y="35"/>
                  </a:cubicBezTo>
                  <a:cubicBezTo>
                    <a:pt x="70" y="16"/>
                    <a:pt x="54" y="0"/>
                    <a:pt x="35" y="0"/>
                  </a:cubicBezTo>
                  <a:close/>
                  <a:moveTo>
                    <a:pt x="43" y="87"/>
                  </a:moveTo>
                  <a:cubicBezTo>
                    <a:pt x="27" y="89"/>
                    <a:pt x="27" y="89"/>
                    <a:pt x="27" y="89"/>
                  </a:cubicBezTo>
                  <a:cubicBezTo>
                    <a:pt x="27" y="87"/>
                    <a:pt x="26" y="85"/>
                    <a:pt x="26" y="83"/>
                  </a:cubicBezTo>
                  <a:cubicBezTo>
                    <a:pt x="26" y="83"/>
                    <a:pt x="26" y="83"/>
                    <a:pt x="26" y="83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45" y="81"/>
                    <a:pt x="45" y="82"/>
                    <a:pt x="44" y="83"/>
                  </a:cubicBezTo>
                  <a:cubicBezTo>
                    <a:pt x="44" y="84"/>
                    <a:pt x="44" y="86"/>
                    <a:pt x="43" y="87"/>
                  </a:cubicBezTo>
                  <a:close/>
                  <a:moveTo>
                    <a:pt x="25" y="79"/>
                  </a:moveTo>
                  <a:cubicBezTo>
                    <a:pt x="24" y="78"/>
                    <a:pt x="23" y="76"/>
                    <a:pt x="23" y="73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47" y="75"/>
                    <a:pt x="47" y="76"/>
                    <a:pt x="46" y="77"/>
                  </a:cubicBezTo>
                  <a:lnTo>
                    <a:pt x="25" y="79"/>
                  </a:lnTo>
                  <a:close/>
                  <a:moveTo>
                    <a:pt x="35" y="96"/>
                  </a:moveTo>
                  <a:cubicBezTo>
                    <a:pt x="32" y="96"/>
                    <a:pt x="30" y="95"/>
                    <a:pt x="29" y="92"/>
                  </a:cubicBezTo>
                  <a:cubicBezTo>
                    <a:pt x="42" y="90"/>
                    <a:pt x="42" y="90"/>
                    <a:pt x="42" y="90"/>
                  </a:cubicBezTo>
                  <a:cubicBezTo>
                    <a:pt x="40" y="95"/>
                    <a:pt x="39" y="96"/>
                    <a:pt x="35" y="96"/>
                  </a:cubicBezTo>
                  <a:close/>
                  <a:moveTo>
                    <a:pt x="50" y="67"/>
                  </a:moveTo>
                  <a:cubicBezTo>
                    <a:pt x="20" y="67"/>
                    <a:pt x="20" y="67"/>
                    <a:pt x="20" y="67"/>
                  </a:cubicBezTo>
                  <a:cubicBezTo>
                    <a:pt x="19" y="64"/>
                    <a:pt x="17" y="60"/>
                    <a:pt x="15" y="57"/>
                  </a:cubicBezTo>
                  <a:cubicBezTo>
                    <a:pt x="11" y="49"/>
                    <a:pt x="6" y="41"/>
                    <a:pt x="6" y="35"/>
                  </a:cubicBezTo>
                  <a:cubicBezTo>
                    <a:pt x="6" y="19"/>
                    <a:pt x="19" y="6"/>
                    <a:pt x="35" y="6"/>
                  </a:cubicBezTo>
                  <a:cubicBezTo>
                    <a:pt x="51" y="6"/>
                    <a:pt x="64" y="19"/>
                    <a:pt x="64" y="35"/>
                  </a:cubicBezTo>
                  <a:cubicBezTo>
                    <a:pt x="64" y="41"/>
                    <a:pt x="60" y="49"/>
                    <a:pt x="55" y="57"/>
                  </a:cubicBezTo>
                  <a:cubicBezTo>
                    <a:pt x="53" y="60"/>
                    <a:pt x="52" y="64"/>
                    <a:pt x="50" y="67"/>
                  </a:cubicBezTo>
                  <a:close/>
                  <a:moveTo>
                    <a:pt x="50" y="67"/>
                  </a:moveTo>
                  <a:cubicBezTo>
                    <a:pt x="50" y="67"/>
                    <a:pt x="50" y="67"/>
                    <a:pt x="50" y="67"/>
                  </a:cubicBezTo>
                </a:path>
              </a:pathLst>
            </a:custGeom>
            <a:solidFill>
              <a:sysClr val="window" lastClr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926453" y="45663"/>
            <a:ext cx="5287373" cy="56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5" rIns="91410" bIns="45705" numCol="1" rtlCol="0" anchor="t" anchorCtr="0" compatLnSpc="1">
            <a:prstTxWarp prst="textNoShape">
              <a:avLst/>
            </a:prstTxWarp>
            <a:noAutofit/>
          </a:bodyPr>
          <a:lstStyle>
            <a:lvl1pPr algn="r" defTabSz="914400">
              <a:lnSpc>
                <a:spcPts val="3000"/>
              </a:lnSpc>
              <a:spcBef>
                <a:spcPct val="0"/>
              </a:spcBef>
              <a:buNone/>
              <a:defRPr sz="2800">
                <a:solidFill>
                  <a:srgbClr val="0070C0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kern="0" dirty="0"/>
              <a:t>Специальный продукт «Кредит физическим лицам, применяющим специальный налоговый режим  «Налог на профессиональный доход</a:t>
            </a:r>
            <a:r>
              <a:rPr lang="ru-RU" sz="1800" kern="0" dirty="0" smtClean="0"/>
              <a:t>»</a:t>
            </a:r>
            <a:endParaRPr lang="ru-RU" sz="1800" kern="0" dirty="0"/>
          </a:p>
        </p:txBody>
      </p:sp>
      <p:sp>
        <p:nvSpPr>
          <p:cNvPr id="101" name="TextBox 100"/>
          <p:cNvSpPr txBox="1"/>
          <p:nvPr/>
        </p:nvSpPr>
        <p:spPr>
          <a:xfrm>
            <a:off x="5029766" y="1203625"/>
            <a:ext cx="10807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СРОК КРЕДИТА</a:t>
            </a:r>
            <a:endParaRPr kumimoji="0" lang="ru-RU" sz="9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992781" y="1203625"/>
            <a:ext cx="14285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72B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СТАВКА ПО КРЕДИТУ</a:t>
            </a:r>
            <a:endParaRPr kumimoji="0" lang="ru-RU" sz="9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3" name="Рисунок 10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4641" y="1582683"/>
            <a:ext cx="603089" cy="588379"/>
          </a:xfrm>
          <a:prstGeom prst="rect">
            <a:avLst/>
          </a:prstGeom>
        </p:spPr>
      </p:pic>
      <p:pic>
        <p:nvPicPr>
          <p:cNvPr id="104" name="Рисунок 10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4197" y="1547375"/>
            <a:ext cx="632508" cy="603089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4656615" y="1702204"/>
            <a:ext cx="38252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До 36 месяцев включительно</a:t>
            </a:r>
            <a:r>
              <a:rPr lang="ru-RU" sz="1000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*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154684" y="1669749"/>
            <a:ext cx="110479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7</a:t>
            </a:r>
            <a:r>
              <a:rPr lang="en-US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,</a:t>
            </a:r>
            <a:r>
              <a:rPr lang="ru-RU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7</a:t>
            </a:r>
            <a:r>
              <a:rPr lang="en-US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5 </a:t>
            </a:r>
            <a:r>
              <a:rPr lang="ru-RU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% годовых</a:t>
            </a:r>
          </a:p>
          <a:p>
            <a:endParaRPr lang="ru-RU" sz="9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7" name="Рисунок 1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4640" y="3362948"/>
            <a:ext cx="603089" cy="588379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4656614" y="3482469"/>
            <a:ext cx="38252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До </a:t>
            </a:r>
            <a:r>
              <a:rPr lang="ru-RU" sz="1000" u="sng" kern="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60 </a:t>
            </a:r>
            <a:r>
              <a:rPr lang="ru-RU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месяцев </a:t>
            </a:r>
            <a:r>
              <a:rPr lang="ru-RU" sz="1000" u="sng" kern="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включительно</a:t>
            </a:r>
            <a:endParaRPr lang="ru-RU" sz="1000" kern="0" dirty="0">
              <a:solidFill>
                <a:sysClr val="windowText" lastClr="000000">
                  <a:lumMod val="50000"/>
                  <a:lumOff val="50000"/>
                </a:sysClr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154683" y="3450014"/>
            <a:ext cx="110479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7</a:t>
            </a:r>
            <a:r>
              <a:rPr lang="en-US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,</a:t>
            </a:r>
            <a:r>
              <a:rPr lang="ru-RU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7</a:t>
            </a:r>
            <a:r>
              <a:rPr lang="en-US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5 </a:t>
            </a:r>
            <a:r>
              <a:rPr lang="ru-RU" sz="1000" u="sng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% годовых</a:t>
            </a:r>
          </a:p>
          <a:p>
            <a:endParaRPr lang="ru-RU" sz="9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0" name="Рисунок 10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9227" y="3347577"/>
            <a:ext cx="632508" cy="60308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119205" y="2222757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/>
            <a:r>
              <a:rPr lang="ru-RU" sz="1000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Выдача кредита на следующий за днем заключения кредитного договора рабочий день, без предоставления Заемщиком Заявления на предоставление </a:t>
            </a:r>
            <a:r>
              <a:rPr lang="ru-RU" sz="1000" kern="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кредита</a:t>
            </a:r>
            <a:endParaRPr lang="en-US" sz="1000" kern="0" dirty="0">
              <a:solidFill>
                <a:sysClr val="windowText" lastClr="000000">
                  <a:lumMod val="50000"/>
                  <a:lumOff val="50000"/>
                </a:sysClr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4119206" y="4025988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/>
            <a:r>
              <a:rPr lang="ru-RU" sz="1000" kern="0" dirty="0">
                <a:solidFill>
                  <a:sysClr val="windowText" lastClr="000000">
                    <a:lumMod val="50000"/>
                    <a:lumOff val="50000"/>
                  </a:sysClr>
                </a:solidFill>
              </a:rPr>
              <a:t>Выдача кредита осуществляется после исполнения Заемщиком обязательств, предусмотренных кредитной и/или обеспечительной документацией </a:t>
            </a:r>
            <a:endParaRPr lang="en-US" sz="1000" kern="0" dirty="0">
              <a:solidFill>
                <a:sysClr val="windowText" lastClr="000000">
                  <a:lumMod val="50000"/>
                  <a:lumOff val="50000"/>
                </a:sys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0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5"/>
          <p:cNvSpPr txBox="1">
            <a:spLocks/>
          </p:cNvSpPr>
          <p:nvPr/>
        </p:nvSpPr>
        <p:spPr>
          <a:xfrm>
            <a:off x="1331640" y="357504"/>
            <a:ext cx="5562618" cy="448249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sz="1800" dirty="0"/>
              <a:t>Благодарим</a:t>
            </a:r>
            <a:br>
              <a:rPr lang="ru-RU" sz="1800" dirty="0"/>
            </a:br>
            <a:r>
              <a:rPr lang="ru-RU" sz="1800" dirty="0"/>
              <a:t>за внимание!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350" dirty="0">
                <a:solidFill>
                  <a:srgbClr val="0072BC"/>
                </a:solidFill>
              </a:rPr>
              <a:t>Акционерное общество «Российский Банк </a:t>
            </a:r>
            <a:br>
              <a:rPr lang="ru-RU" sz="1350" dirty="0">
                <a:solidFill>
                  <a:srgbClr val="0072BC"/>
                </a:solidFill>
              </a:rPr>
            </a:br>
            <a:r>
              <a:rPr lang="ru-RU" sz="1350" dirty="0">
                <a:solidFill>
                  <a:srgbClr val="0072BC"/>
                </a:solidFill>
              </a:rPr>
              <a:t>поддержки малого и среднего </a:t>
            </a:r>
            <a:br>
              <a:rPr lang="ru-RU" sz="1350" dirty="0">
                <a:solidFill>
                  <a:srgbClr val="0072BC"/>
                </a:solidFill>
              </a:rPr>
            </a:br>
            <a:r>
              <a:rPr lang="ru-RU" sz="1350" dirty="0">
                <a:solidFill>
                  <a:srgbClr val="0072BC"/>
                </a:solidFill>
              </a:rPr>
              <a:t>предпринимательства» (АО «МСП Банк»)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115035, Россия, г. Москва, </a:t>
            </a:r>
            <a:b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ул. Садовническая, дом 79 </a:t>
            </a:r>
            <a:b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8 800 30 20 100</a:t>
            </a:r>
            <a:b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info@mspbank.ru</a:t>
            </a:r>
            <a:r>
              <a:rPr lang="ru-RU" sz="1050" dirty="0"/>
              <a:t/>
            </a:r>
            <a:br>
              <a:rPr lang="ru-RU" sz="1050" dirty="0"/>
            </a:br>
            <a:r>
              <a:rPr lang="ru-RU" sz="1350" u="sng" dirty="0">
                <a:solidFill>
                  <a:srgbClr val="0072BC"/>
                </a:solidFill>
              </a:rPr>
              <a:t>mspbank.ru</a:t>
            </a:r>
          </a:p>
          <a:p>
            <a:endParaRPr lang="ru-RU" sz="1350" dirty="0">
              <a:solidFill>
                <a:srgbClr val="0072BC"/>
              </a:solidFill>
            </a:endParaRPr>
          </a:p>
          <a:p>
            <a:r>
              <a:rPr lang="ru-RU" sz="1350" dirty="0">
                <a:solidFill>
                  <a:srgbClr val="0072BC"/>
                </a:solidFill>
              </a:rPr>
              <a:t>Для получения дополнительной консультации Вы можете обратиться в Представительство Банка в </a:t>
            </a:r>
            <a:r>
              <a:rPr lang="ru-RU" sz="1350" dirty="0" err="1">
                <a:solidFill>
                  <a:srgbClr val="0072BC"/>
                </a:solidFill>
              </a:rPr>
              <a:t>г.Красноярске</a:t>
            </a:r>
            <a:r>
              <a:rPr lang="ru-RU" sz="1350" dirty="0">
                <a:solidFill>
                  <a:srgbClr val="0072BC"/>
                </a:solidFill>
              </a:rPr>
              <a:t> по адресу</a:t>
            </a:r>
            <a:r>
              <a:rPr lang="en-US" sz="1350" dirty="0">
                <a:solidFill>
                  <a:srgbClr val="0072BC"/>
                </a:solidFill>
              </a:rPr>
              <a:t>:</a:t>
            </a:r>
            <a:endParaRPr lang="ru-RU" sz="1350" dirty="0">
              <a:solidFill>
                <a:srgbClr val="0072BC"/>
              </a:solidFill>
            </a:endParaRPr>
          </a:p>
          <a:p>
            <a:r>
              <a:rPr lang="ru-RU" sz="1350" dirty="0" err="1">
                <a:solidFill>
                  <a:srgbClr val="0072BC"/>
                </a:solidFill>
              </a:rPr>
              <a:t>ул.Новосибирская</a:t>
            </a:r>
            <a:r>
              <a:rPr lang="ru-RU" sz="1350" dirty="0">
                <a:solidFill>
                  <a:srgbClr val="0072BC"/>
                </a:solidFill>
              </a:rPr>
              <a:t>, д.9А, офис 2-01,</a:t>
            </a:r>
          </a:p>
          <a:p>
            <a:endParaRPr lang="ru-RU" sz="1350" dirty="0">
              <a:solidFill>
                <a:srgbClr val="0072BC"/>
              </a:solidFill>
            </a:endParaRPr>
          </a:p>
          <a:p>
            <a:r>
              <a:rPr lang="ru-RU" sz="1350" dirty="0">
                <a:solidFill>
                  <a:srgbClr val="0072BC"/>
                </a:solidFill>
              </a:rPr>
              <a:t>и/или по телефонам</a:t>
            </a:r>
            <a:r>
              <a:rPr lang="en-US" sz="1350" dirty="0">
                <a:solidFill>
                  <a:srgbClr val="0072BC"/>
                </a:solidFill>
              </a:rPr>
              <a:t>:</a:t>
            </a:r>
            <a:endParaRPr lang="ru-RU" sz="1350" dirty="0">
              <a:solidFill>
                <a:srgbClr val="0072BC"/>
              </a:solidFill>
            </a:endParaRPr>
          </a:p>
          <a:p>
            <a:r>
              <a:rPr lang="ru-RU" sz="1350" dirty="0">
                <a:solidFill>
                  <a:srgbClr val="0072BC"/>
                </a:solidFill>
              </a:rPr>
              <a:t>8-391-202-21-34,</a:t>
            </a:r>
          </a:p>
          <a:p>
            <a:r>
              <a:rPr lang="ru-RU" sz="1350" dirty="0">
                <a:solidFill>
                  <a:srgbClr val="0072BC"/>
                </a:solidFill>
              </a:rPr>
              <a:t>8-963-</a:t>
            </a:r>
            <a:r>
              <a:rPr lang="en-US" sz="1350" dirty="0">
                <a:solidFill>
                  <a:srgbClr val="0072BC"/>
                </a:solidFill>
              </a:rPr>
              <a:t>255-77-25</a:t>
            </a:r>
          </a:p>
          <a:p>
            <a:endParaRPr lang="en-US" sz="1350" dirty="0">
              <a:solidFill>
                <a:srgbClr val="0072BC"/>
              </a:solidFill>
            </a:endParaRPr>
          </a:p>
          <a:p>
            <a:r>
              <a:rPr lang="ru-RU" sz="1350" dirty="0">
                <a:solidFill>
                  <a:srgbClr val="0072BC"/>
                </a:solidFill>
              </a:rPr>
              <a:t>Региональный директор Дронов Игорь Леонидович</a:t>
            </a:r>
          </a:p>
          <a:p>
            <a:r>
              <a:rPr lang="ru-RU" sz="1050" dirty="0"/>
              <a:t/>
            </a:r>
            <a:br>
              <a:rPr lang="ru-RU" sz="1050" dirty="0"/>
            </a:b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57143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12_Gray_Blue T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476BF"/>
      </a:accent1>
      <a:accent2>
        <a:srgbClr val="0E5A8B"/>
      </a:accent2>
      <a:accent3>
        <a:srgbClr val="32ACFA"/>
      </a:accent3>
      <a:accent4>
        <a:srgbClr val="A1A1A1"/>
      </a:accent4>
      <a:accent5>
        <a:srgbClr val="0588DB"/>
      </a:accent5>
      <a:accent6>
        <a:srgbClr val="525252"/>
      </a:accent6>
      <a:hlink>
        <a:srgbClr val="0066CC"/>
      </a:hlink>
      <a:folHlink>
        <a:srgbClr val="45C9C9"/>
      </a:folHlink>
    </a:clrScheme>
    <a:fontScheme name="Arial">
      <a:majorFont>
        <a:latin typeface="Arial"/>
        <a:ea typeface=""/>
        <a:cs typeface="FontAwesome"/>
      </a:majorFont>
      <a:minorFont>
        <a:latin typeface="Arial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12_Gray_Blue T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476BF"/>
      </a:accent1>
      <a:accent2>
        <a:srgbClr val="0E5A8B"/>
      </a:accent2>
      <a:accent3>
        <a:srgbClr val="32ACFA"/>
      </a:accent3>
      <a:accent4>
        <a:srgbClr val="A1A1A1"/>
      </a:accent4>
      <a:accent5>
        <a:srgbClr val="0588DB"/>
      </a:accent5>
      <a:accent6>
        <a:srgbClr val="525252"/>
      </a:accent6>
      <a:hlink>
        <a:srgbClr val="0066CC"/>
      </a:hlink>
      <a:folHlink>
        <a:srgbClr val="45C9C9"/>
      </a:folHlink>
    </a:clrScheme>
    <a:fontScheme name="Arial">
      <a:majorFont>
        <a:latin typeface="Arial"/>
        <a:ea typeface=""/>
        <a:cs typeface="FontAwesome"/>
      </a:majorFont>
      <a:minorFont>
        <a:latin typeface="Arial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Custom Design">
  <a:themeElements>
    <a:clrScheme name="12_Gray_Blue T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476BF"/>
      </a:accent1>
      <a:accent2>
        <a:srgbClr val="0E5A8B"/>
      </a:accent2>
      <a:accent3>
        <a:srgbClr val="32ACFA"/>
      </a:accent3>
      <a:accent4>
        <a:srgbClr val="A1A1A1"/>
      </a:accent4>
      <a:accent5>
        <a:srgbClr val="0588DB"/>
      </a:accent5>
      <a:accent6>
        <a:srgbClr val="525252"/>
      </a:accent6>
      <a:hlink>
        <a:srgbClr val="0066CC"/>
      </a:hlink>
      <a:folHlink>
        <a:srgbClr val="45C9C9"/>
      </a:folHlink>
    </a:clrScheme>
    <a:fontScheme name="Arial">
      <a:majorFont>
        <a:latin typeface="Arial"/>
        <a:ea typeface=""/>
        <a:cs typeface="FontAwesome"/>
      </a:majorFont>
      <a:minorFont>
        <a:latin typeface="Arial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4_Custom Design">
  <a:themeElements>
    <a:clrScheme name="12_Gray_Blue T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476BF"/>
      </a:accent1>
      <a:accent2>
        <a:srgbClr val="0E5A8B"/>
      </a:accent2>
      <a:accent3>
        <a:srgbClr val="32ACFA"/>
      </a:accent3>
      <a:accent4>
        <a:srgbClr val="A1A1A1"/>
      </a:accent4>
      <a:accent5>
        <a:srgbClr val="0588DB"/>
      </a:accent5>
      <a:accent6>
        <a:srgbClr val="525252"/>
      </a:accent6>
      <a:hlink>
        <a:srgbClr val="0066CC"/>
      </a:hlink>
      <a:folHlink>
        <a:srgbClr val="45C9C9"/>
      </a:folHlink>
    </a:clrScheme>
    <a:fontScheme name="Arial">
      <a:majorFont>
        <a:latin typeface="Arial"/>
        <a:ea typeface=""/>
        <a:cs typeface="FontAwesome"/>
      </a:majorFont>
      <a:minorFont>
        <a:latin typeface="Arial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25421</TotalTime>
  <Words>272</Words>
  <Application>Microsoft Office PowerPoint</Application>
  <PresentationFormat>Экран (16:9)</PresentationFormat>
  <Paragraphs>61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4</vt:i4>
      </vt:variant>
    </vt:vector>
  </HeadingPairs>
  <TitlesOfParts>
    <vt:vector size="15" baseType="lpstr">
      <vt:lpstr>Arial</vt:lpstr>
      <vt:lpstr>Arial Narrow</vt:lpstr>
      <vt:lpstr>Calibri</vt:lpstr>
      <vt:lpstr>FontAwesome</vt:lpstr>
      <vt:lpstr>Wingdings</vt:lpstr>
      <vt:lpstr>Тема Office</vt:lpstr>
      <vt:lpstr>1_Custom Design</vt:lpstr>
      <vt:lpstr>2_Custom Design</vt:lpstr>
      <vt:lpstr>3_Custom Design</vt:lpstr>
      <vt:lpstr>4_Custom Design</vt:lpstr>
      <vt:lpstr>1_Тема Office</vt:lpstr>
      <vt:lpstr>Поддержка физических лиц, перешедших на специальный налоговый режим «Налог на профессиональный доход».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Базилюк Тарас Александрович</dc:creator>
  <cp:lastModifiedBy>Дронов Игорь Леонидович</cp:lastModifiedBy>
  <cp:revision>904</cp:revision>
  <cp:lastPrinted>2020-10-06T04:21:13Z</cp:lastPrinted>
  <dcterms:created xsi:type="dcterms:W3CDTF">2017-08-03T13:00:25Z</dcterms:created>
  <dcterms:modified xsi:type="dcterms:W3CDTF">2020-10-06T04:39:26Z</dcterms:modified>
</cp:coreProperties>
</file>