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75" r:id="rId9"/>
    <p:sldId id="265" r:id="rId10"/>
    <p:sldId id="276" r:id="rId11"/>
    <p:sldId id="277" r:id="rId12"/>
    <p:sldId id="268" r:id="rId13"/>
    <p:sldId id="271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45A8C"/>
    <a:srgbClr val="326FC8"/>
    <a:srgbClr val="265396"/>
    <a:srgbClr val="404040"/>
    <a:srgbClr val="595959"/>
    <a:srgbClr val="D9D9D9"/>
    <a:srgbClr val="3C3C3C"/>
    <a:srgbClr val="1F4E79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8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7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0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0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4A26-3521-40FB-8324-E5D42F62D103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9425-F23D-4AB4-8F45-69ED41643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microsoft.com/office/2007/relationships/hdphoto" Target="../media/hdphoto7.wdp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" y="-1138968"/>
            <a:ext cx="4727340" cy="5196362"/>
          </a:xfrm>
          <a:prstGeom prst="rect">
            <a:avLst/>
          </a:prstGeom>
        </p:spPr>
      </p:pic>
      <p:sp>
        <p:nvSpPr>
          <p:cNvPr id="16" name="Freeform 146"/>
          <p:cNvSpPr>
            <a:spLocks/>
          </p:cNvSpPr>
          <p:nvPr/>
        </p:nvSpPr>
        <p:spPr bwMode="auto">
          <a:xfrm>
            <a:off x="-96830" y="1780074"/>
            <a:ext cx="12315818" cy="4578957"/>
          </a:xfrm>
          <a:custGeom>
            <a:avLst/>
            <a:gdLst/>
            <a:ahLst/>
            <a:cxnLst>
              <a:cxn ang="0">
                <a:pos x="1515" y="585"/>
              </a:cxn>
              <a:cxn ang="0">
                <a:pos x="1460" y="485"/>
              </a:cxn>
              <a:cxn ang="0">
                <a:pos x="1665" y="408"/>
              </a:cxn>
              <a:cxn ang="0">
                <a:pos x="1804" y="346"/>
              </a:cxn>
              <a:cxn ang="0">
                <a:pos x="1709" y="465"/>
              </a:cxn>
              <a:cxn ang="0">
                <a:pos x="1793" y="452"/>
              </a:cxn>
              <a:cxn ang="0">
                <a:pos x="1989" y="313"/>
              </a:cxn>
              <a:cxn ang="0">
                <a:pos x="2112" y="287"/>
              </a:cxn>
              <a:cxn ang="0">
                <a:pos x="1892" y="194"/>
              </a:cxn>
              <a:cxn ang="0">
                <a:pos x="1660" y="159"/>
              </a:cxn>
              <a:cxn ang="0">
                <a:pos x="1435" y="157"/>
              </a:cxn>
              <a:cxn ang="0">
                <a:pos x="1314" y="97"/>
              </a:cxn>
              <a:cxn ang="0">
                <a:pos x="1102" y="104"/>
              </a:cxn>
              <a:cxn ang="0">
                <a:pos x="1016" y="27"/>
              </a:cxn>
              <a:cxn ang="0">
                <a:pos x="758" y="117"/>
              </a:cxn>
              <a:cxn ang="0">
                <a:pos x="668" y="148"/>
              </a:cxn>
              <a:cxn ang="0">
                <a:pos x="644" y="121"/>
              </a:cxn>
              <a:cxn ang="0">
                <a:pos x="511" y="207"/>
              </a:cxn>
              <a:cxn ang="0">
                <a:pos x="322" y="247"/>
              </a:cxn>
              <a:cxn ang="0">
                <a:pos x="214" y="296"/>
              </a:cxn>
              <a:cxn ang="0">
                <a:pos x="229" y="227"/>
              </a:cxn>
              <a:cxn ang="0">
                <a:pos x="127" y="236"/>
              </a:cxn>
              <a:cxn ang="0">
                <a:pos x="136" y="312"/>
              </a:cxn>
              <a:cxn ang="0">
                <a:pos x="117" y="395"/>
              </a:cxn>
              <a:cxn ang="0">
                <a:pos x="50" y="446"/>
              </a:cxn>
              <a:cxn ang="0">
                <a:pos x="16" y="495"/>
              </a:cxn>
              <a:cxn ang="0">
                <a:pos x="54" y="558"/>
              </a:cxn>
              <a:cxn ang="0">
                <a:pos x="88" y="597"/>
              </a:cxn>
              <a:cxn ang="0">
                <a:pos x="112" y="644"/>
              </a:cxn>
              <a:cxn ang="0">
                <a:pos x="208" y="647"/>
              </a:cxn>
              <a:cxn ang="0">
                <a:pos x="225" y="626"/>
              </a:cxn>
              <a:cxn ang="0">
                <a:pos x="284" y="701"/>
              </a:cxn>
              <a:cxn ang="0">
                <a:pos x="350" y="732"/>
              </a:cxn>
              <a:cxn ang="0">
                <a:pos x="366" y="742"/>
              </a:cxn>
              <a:cxn ang="0">
                <a:pos x="349" y="634"/>
              </a:cxn>
              <a:cxn ang="0">
                <a:pos x="412" y="645"/>
              </a:cxn>
              <a:cxn ang="0">
                <a:pos x="427" y="700"/>
              </a:cxn>
              <a:cxn ang="0">
                <a:pos x="428" y="746"/>
              </a:cxn>
              <a:cxn ang="0">
                <a:pos x="447" y="755"/>
              </a:cxn>
              <a:cxn ang="0">
                <a:pos x="522" y="777"/>
              </a:cxn>
              <a:cxn ang="0">
                <a:pos x="559" y="781"/>
              </a:cxn>
              <a:cxn ang="0">
                <a:pos x="608" y="770"/>
              </a:cxn>
              <a:cxn ang="0">
                <a:pos x="654" y="772"/>
              </a:cxn>
              <a:cxn ang="0">
                <a:pos x="677" y="748"/>
              </a:cxn>
              <a:cxn ang="0">
                <a:pos x="829" y="593"/>
              </a:cxn>
              <a:cxn ang="0">
                <a:pos x="994" y="534"/>
              </a:cxn>
              <a:cxn ang="0">
                <a:pos x="1224" y="569"/>
              </a:cxn>
              <a:cxn ang="0">
                <a:pos x="1411" y="607"/>
              </a:cxn>
              <a:cxn ang="0">
                <a:pos x="1400" y="655"/>
              </a:cxn>
            </a:cxnLst>
            <a:rect l="0" t="0" r="r" b="b"/>
            <a:pathLst>
              <a:path w="2139" h="795">
                <a:moveTo>
                  <a:pt x="1398" y="684"/>
                </a:moveTo>
                <a:cubicBezTo>
                  <a:pt x="1398" y="684"/>
                  <a:pt x="1415" y="688"/>
                  <a:pt x="1429" y="688"/>
                </a:cubicBezTo>
                <a:cubicBezTo>
                  <a:pt x="1454" y="688"/>
                  <a:pt x="1478" y="635"/>
                  <a:pt x="1495" y="618"/>
                </a:cubicBezTo>
                <a:cubicBezTo>
                  <a:pt x="1502" y="610"/>
                  <a:pt x="1512" y="596"/>
                  <a:pt x="1515" y="585"/>
                </a:cubicBezTo>
                <a:cubicBezTo>
                  <a:pt x="1518" y="572"/>
                  <a:pt x="1513" y="564"/>
                  <a:pt x="1520" y="551"/>
                </a:cubicBezTo>
                <a:cubicBezTo>
                  <a:pt x="1522" y="547"/>
                  <a:pt x="1527" y="537"/>
                  <a:pt x="1527" y="527"/>
                </a:cubicBezTo>
                <a:cubicBezTo>
                  <a:pt x="1527" y="515"/>
                  <a:pt x="1508" y="492"/>
                  <a:pt x="1499" y="499"/>
                </a:cubicBezTo>
                <a:cubicBezTo>
                  <a:pt x="1473" y="518"/>
                  <a:pt x="1460" y="488"/>
                  <a:pt x="1460" y="485"/>
                </a:cubicBezTo>
                <a:cubicBezTo>
                  <a:pt x="1460" y="473"/>
                  <a:pt x="1483" y="459"/>
                  <a:pt x="1493" y="450"/>
                </a:cubicBezTo>
                <a:cubicBezTo>
                  <a:pt x="1506" y="436"/>
                  <a:pt x="1524" y="413"/>
                  <a:pt x="1543" y="408"/>
                </a:cubicBezTo>
                <a:cubicBezTo>
                  <a:pt x="1560" y="404"/>
                  <a:pt x="1613" y="399"/>
                  <a:pt x="1627" y="399"/>
                </a:cubicBezTo>
                <a:cubicBezTo>
                  <a:pt x="1645" y="399"/>
                  <a:pt x="1654" y="408"/>
                  <a:pt x="1665" y="408"/>
                </a:cubicBezTo>
                <a:cubicBezTo>
                  <a:pt x="1671" y="408"/>
                  <a:pt x="1675" y="408"/>
                  <a:pt x="1689" y="408"/>
                </a:cubicBezTo>
                <a:cubicBezTo>
                  <a:pt x="1696" y="379"/>
                  <a:pt x="1709" y="362"/>
                  <a:pt x="1740" y="362"/>
                </a:cubicBezTo>
                <a:cubicBezTo>
                  <a:pt x="1748" y="362"/>
                  <a:pt x="1751" y="360"/>
                  <a:pt x="1766" y="362"/>
                </a:cubicBezTo>
                <a:cubicBezTo>
                  <a:pt x="1759" y="368"/>
                  <a:pt x="1756" y="406"/>
                  <a:pt x="1804" y="346"/>
                </a:cubicBezTo>
                <a:cubicBezTo>
                  <a:pt x="1809" y="346"/>
                  <a:pt x="1832" y="355"/>
                  <a:pt x="1797" y="377"/>
                </a:cubicBezTo>
                <a:cubicBezTo>
                  <a:pt x="1785" y="385"/>
                  <a:pt x="1774" y="381"/>
                  <a:pt x="1766" y="393"/>
                </a:cubicBezTo>
                <a:cubicBezTo>
                  <a:pt x="1757" y="406"/>
                  <a:pt x="1749" y="423"/>
                  <a:pt x="1735" y="430"/>
                </a:cubicBezTo>
                <a:cubicBezTo>
                  <a:pt x="1724" y="436"/>
                  <a:pt x="1709" y="447"/>
                  <a:pt x="1709" y="465"/>
                </a:cubicBezTo>
                <a:cubicBezTo>
                  <a:pt x="1709" y="482"/>
                  <a:pt x="1714" y="535"/>
                  <a:pt x="1726" y="545"/>
                </a:cubicBezTo>
                <a:cubicBezTo>
                  <a:pt x="1735" y="532"/>
                  <a:pt x="1741" y="507"/>
                  <a:pt x="1760" y="503"/>
                </a:cubicBezTo>
                <a:cubicBezTo>
                  <a:pt x="1757" y="491"/>
                  <a:pt x="1777" y="488"/>
                  <a:pt x="1777" y="479"/>
                </a:cubicBezTo>
                <a:cubicBezTo>
                  <a:pt x="1777" y="464"/>
                  <a:pt x="1793" y="460"/>
                  <a:pt x="1793" y="452"/>
                </a:cubicBezTo>
                <a:cubicBezTo>
                  <a:pt x="1793" y="447"/>
                  <a:pt x="1788" y="442"/>
                  <a:pt x="1793" y="432"/>
                </a:cubicBezTo>
                <a:cubicBezTo>
                  <a:pt x="1828" y="356"/>
                  <a:pt x="1861" y="397"/>
                  <a:pt x="1874" y="397"/>
                </a:cubicBezTo>
                <a:cubicBezTo>
                  <a:pt x="1914" y="397"/>
                  <a:pt x="1941" y="347"/>
                  <a:pt x="1976" y="346"/>
                </a:cubicBezTo>
                <a:cubicBezTo>
                  <a:pt x="2041" y="345"/>
                  <a:pt x="1989" y="320"/>
                  <a:pt x="1989" y="313"/>
                </a:cubicBezTo>
                <a:cubicBezTo>
                  <a:pt x="1989" y="294"/>
                  <a:pt x="2015" y="297"/>
                  <a:pt x="2020" y="287"/>
                </a:cubicBezTo>
                <a:cubicBezTo>
                  <a:pt x="2022" y="282"/>
                  <a:pt x="2018" y="271"/>
                  <a:pt x="2026" y="271"/>
                </a:cubicBezTo>
                <a:cubicBezTo>
                  <a:pt x="2054" y="271"/>
                  <a:pt x="2077" y="309"/>
                  <a:pt x="2097" y="309"/>
                </a:cubicBezTo>
                <a:cubicBezTo>
                  <a:pt x="2106" y="309"/>
                  <a:pt x="2108" y="293"/>
                  <a:pt x="2112" y="287"/>
                </a:cubicBezTo>
                <a:cubicBezTo>
                  <a:pt x="2120" y="278"/>
                  <a:pt x="2127" y="279"/>
                  <a:pt x="2139" y="275"/>
                </a:cubicBezTo>
                <a:cubicBezTo>
                  <a:pt x="2123" y="254"/>
                  <a:pt x="2071" y="242"/>
                  <a:pt x="2046" y="227"/>
                </a:cubicBezTo>
                <a:cubicBezTo>
                  <a:pt x="2011" y="207"/>
                  <a:pt x="1965" y="185"/>
                  <a:pt x="1914" y="185"/>
                </a:cubicBezTo>
                <a:cubicBezTo>
                  <a:pt x="1900" y="185"/>
                  <a:pt x="1890" y="188"/>
                  <a:pt x="1892" y="194"/>
                </a:cubicBezTo>
                <a:cubicBezTo>
                  <a:pt x="1906" y="237"/>
                  <a:pt x="1872" y="194"/>
                  <a:pt x="1863" y="194"/>
                </a:cubicBezTo>
                <a:cubicBezTo>
                  <a:pt x="1762" y="192"/>
                  <a:pt x="1762" y="192"/>
                  <a:pt x="1762" y="192"/>
                </a:cubicBezTo>
                <a:cubicBezTo>
                  <a:pt x="1756" y="169"/>
                  <a:pt x="1741" y="161"/>
                  <a:pt x="1711" y="161"/>
                </a:cubicBezTo>
                <a:cubicBezTo>
                  <a:pt x="1695" y="161"/>
                  <a:pt x="1670" y="167"/>
                  <a:pt x="1660" y="159"/>
                </a:cubicBezTo>
                <a:cubicBezTo>
                  <a:pt x="1652" y="151"/>
                  <a:pt x="1651" y="141"/>
                  <a:pt x="1638" y="137"/>
                </a:cubicBezTo>
                <a:cubicBezTo>
                  <a:pt x="1611" y="128"/>
                  <a:pt x="1582" y="121"/>
                  <a:pt x="1548" y="121"/>
                </a:cubicBezTo>
                <a:cubicBezTo>
                  <a:pt x="1513" y="121"/>
                  <a:pt x="1509" y="140"/>
                  <a:pt x="1506" y="157"/>
                </a:cubicBezTo>
                <a:cubicBezTo>
                  <a:pt x="1473" y="157"/>
                  <a:pt x="1457" y="157"/>
                  <a:pt x="1435" y="157"/>
                </a:cubicBezTo>
                <a:cubicBezTo>
                  <a:pt x="1423" y="157"/>
                  <a:pt x="1421" y="147"/>
                  <a:pt x="1407" y="146"/>
                </a:cubicBezTo>
                <a:cubicBezTo>
                  <a:pt x="1405" y="152"/>
                  <a:pt x="1403" y="166"/>
                  <a:pt x="1396" y="166"/>
                </a:cubicBezTo>
                <a:cubicBezTo>
                  <a:pt x="1377" y="166"/>
                  <a:pt x="1369" y="143"/>
                  <a:pt x="1369" y="130"/>
                </a:cubicBezTo>
                <a:cubicBezTo>
                  <a:pt x="1369" y="127"/>
                  <a:pt x="1405" y="105"/>
                  <a:pt x="1314" y="97"/>
                </a:cubicBezTo>
                <a:cubicBezTo>
                  <a:pt x="1303" y="96"/>
                  <a:pt x="1296" y="101"/>
                  <a:pt x="1296" y="115"/>
                </a:cubicBezTo>
                <a:cubicBezTo>
                  <a:pt x="1248" y="115"/>
                  <a:pt x="1248" y="115"/>
                  <a:pt x="1248" y="115"/>
                </a:cubicBezTo>
                <a:cubicBezTo>
                  <a:pt x="1233" y="111"/>
                  <a:pt x="1157" y="102"/>
                  <a:pt x="1147" y="86"/>
                </a:cubicBezTo>
                <a:cubicBezTo>
                  <a:pt x="1089" y="133"/>
                  <a:pt x="1102" y="104"/>
                  <a:pt x="1102" y="104"/>
                </a:cubicBezTo>
                <a:cubicBezTo>
                  <a:pt x="1116" y="87"/>
                  <a:pt x="1249" y="51"/>
                  <a:pt x="1140" y="24"/>
                </a:cubicBezTo>
                <a:cubicBezTo>
                  <a:pt x="1094" y="24"/>
                  <a:pt x="1094" y="24"/>
                  <a:pt x="1094" y="24"/>
                </a:cubicBezTo>
                <a:cubicBezTo>
                  <a:pt x="1089" y="12"/>
                  <a:pt x="1079" y="0"/>
                  <a:pt x="1060" y="0"/>
                </a:cubicBezTo>
                <a:cubicBezTo>
                  <a:pt x="1038" y="0"/>
                  <a:pt x="1028" y="17"/>
                  <a:pt x="1016" y="27"/>
                </a:cubicBezTo>
                <a:cubicBezTo>
                  <a:pt x="1008" y="33"/>
                  <a:pt x="951" y="56"/>
                  <a:pt x="956" y="35"/>
                </a:cubicBezTo>
                <a:cubicBezTo>
                  <a:pt x="941" y="40"/>
                  <a:pt x="879" y="44"/>
                  <a:pt x="847" y="73"/>
                </a:cubicBezTo>
                <a:cubicBezTo>
                  <a:pt x="840" y="79"/>
                  <a:pt x="838" y="97"/>
                  <a:pt x="828" y="97"/>
                </a:cubicBezTo>
                <a:cubicBezTo>
                  <a:pt x="813" y="97"/>
                  <a:pt x="758" y="92"/>
                  <a:pt x="758" y="117"/>
                </a:cubicBezTo>
                <a:cubicBezTo>
                  <a:pt x="758" y="122"/>
                  <a:pt x="763" y="128"/>
                  <a:pt x="765" y="135"/>
                </a:cubicBezTo>
                <a:cubicBezTo>
                  <a:pt x="755" y="141"/>
                  <a:pt x="752" y="135"/>
                  <a:pt x="721" y="135"/>
                </a:cubicBezTo>
                <a:cubicBezTo>
                  <a:pt x="695" y="170"/>
                  <a:pt x="697" y="129"/>
                  <a:pt x="691" y="121"/>
                </a:cubicBezTo>
                <a:cubicBezTo>
                  <a:pt x="689" y="136"/>
                  <a:pt x="679" y="142"/>
                  <a:pt x="668" y="148"/>
                </a:cubicBezTo>
                <a:cubicBezTo>
                  <a:pt x="671" y="160"/>
                  <a:pt x="690" y="173"/>
                  <a:pt x="677" y="188"/>
                </a:cubicBezTo>
                <a:cubicBezTo>
                  <a:pt x="667" y="198"/>
                  <a:pt x="695" y="230"/>
                  <a:pt x="680" y="230"/>
                </a:cubicBezTo>
                <a:cubicBezTo>
                  <a:pt x="662" y="230"/>
                  <a:pt x="657" y="164"/>
                  <a:pt x="657" y="150"/>
                </a:cubicBezTo>
                <a:cubicBezTo>
                  <a:pt x="657" y="135"/>
                  <a:pt x="681" y="129"/>
                  <a:pt x="644" y="121"/>
                </a:cubicBezTo>
                <a:cubicBezTo>
                  <a:pt x="625" y="118"/>
                  <a:pt x="589" y="149"/>
                  <a:pt x="589" y="166"/>
                </a:cubicBezTo>
                <a:cubicBezTo>
                  <a:pt x="589" y="186"/>
                  <a:pt x="598" y="199"/>
                  <a:pt x="608" y="210"/>
                </a:cubicBezTo>
                <a:cubicBezTo>
                  <a:pt x="633" y="248"/>
                  <a:pt x="574" y="205"/>
                  <a:pt x="552" y="200"/>
                </a:cubicBezTo>
                <a:cubicBezTo>
                  <a:pt x="492" y="184"/>
                  <a:pt x="512" y="204"/>
                  <a:pt x="511" y="207"/>
                </a:cubicBezTo>
                <a:cubicBezTo>
                  <a:pt x="509" y="241"/>
                  <a:pt x="495" y="214"/>
                  <a:pt x="487" y="214"/>
                </a:cubicBezTo>
                <a:cubicBezTo>
                  <a:pt x="473" y="214"/>
                  <a:pt x="445" y="233"/>
                  <a:pt x="425" y="223"/>
                </a:cubicBezTo>
                <a:cubicBezTo>
                  <a:pt x="415" y="197"/>
                  <a:pt x="349" y="256"/>
                  <a:pt x="333" y="256"/>
                </a:cubicBezTo>
                <a:cubicBezTo>
                  <a:pt x="327" y="256"/>
                  <a:pt x="320" y="252"/>
                  <a:pt x="322" y="247"/>
                </a:cubicBezTo>
                <a:cubicBezTo>
                  <a:pt x="329" y="229"/>
                  <a:pt x="319" y="191"/>
                  <a:pt x="300" y="249"/>
                </a:cubicBezTo>
                <a:cubicBezTo>
                  <a:pt x="298" y="253"/>
                  <a:pt x="306" y="255"/>
                  <a:pt x="306" y="263"/>
                </a:cubicBezTo>
                <a:cubicBezTo>
                  <a:pt x="306" y="278"/>
                  <a:pt x="283" y="267"/>
                  <a:pt x="271" y="271"/>
                </a:cubicBezTo>
                <a:cubicBezTo>
                  <a:pt x="259" y="275"/>
                  <a:pt x="265" y="318"/>
                  <a:pt x="214" y="296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189" y="311"/>
                  <a:pt x="192" y="284"/>
                  <a:pt x="183" y="271"/>
                </a:cubicBezTo>
                <a:cubicBezTo>
                  <a:pt x="202" y="271"/>
                  <a:pt x="212" y="271"/>
                  <a:pt x="230" y="276"/>
                </a:cubicBezTo>
                <a:cubicBezTo>
                  <a:pt x="255" y="282"/>
                  <a:pt x="304" y="251"/>
                  <a:pt x="229" y="227"/>
                </a:cubicBezTo>
                <a:cubicBezTo>
                  <a:pt x="208" y="220"/>
                  <a:pt x="160" y="196"/>
                  <a:pt x="145" y="196"/>
                </a:cubicBezTo>
                <a:cubicBezTo>
                  <a:pt x="144" y="196"/>
                  <a:pt x="144" y="195"/>
                  <a:pt x="133" y="196"/>
                </a:cubicBezTo>
                <a:cubicBezTo>
                  <a:pt x="127" y="200"/>
                  <a:pt x="111" y="208"/>
                  <a:pt x="111" y="219"/>
                </a:cubicBezTo>
                <a:cubicBezTo>
                  <a:pt x="111" y="227"/>
                  <a:pt x="127" y="226"/>
                  <a:pt x="127" y="236"/>
                </a:cubicBezTo>
                <a:cubicBezTo>
                  <a:pt x="127" y="244"/>
                  <a:pt x="119" y="247"/>
                  <a:pt x="119" y="255"/>
                </a:cubicBezTo>
                <a:cubicBezTo>
                  <a:pt x="119" y="263"/>
                  <a:pt x="128" y="268"/>
                  <a:pt x="128" y="277"/>
                </a:cubicBezTo>
                <a:cubicBezTo>
                  <a:pt x="128" y="282"/>
                  <a:pt x="123" y="285"/>
                  <a:pt x="123" y="290"/>
                </a:cubicBezTo>
                <a:cubicBezTo>
                  <a:pt x="123" y="300"/>
                  <a:pt x="136" y="302"/>
                  <a:pt x="136" y="312"/>
                </a:cubicBezTo>
                <a:cubicBezTo>
                  <a:pt x="136" y="315"/>
                  <a:pt x="132" y="317"/>
                  <a:pt x="131" y="318"/>
                </a:cubicBezTo>
                <a:cubicBezTo>
                  <a:pt x="135" y="325"/>
                  <a:pt x="145" y="327"/>
                  <a:pt x="145" y="336"/>
                </a:cubicBezTo>
                <a:cubicBezTo>
                  <a:pt x="145" y="351"/>
                  <a:pt x="115" y="367"/>
                  <a:pt x="106" y="379"/>
                </a:cubicBezTo>
                <a:cubicBezTo>
                  <a:pt x="109" y="384"/>
                  <a:pt x="114" y="387"/>
                  <a:pt x="117" y="395"/>
                </a:cubicBezTo>
                <a:cubicBezTo>
                  <a:pt x="111" y="398"/>
                  <a:pt x="98" y="405"/>
                  <a:pt x="92" y="405"/>
                </a:cubicBezTo>
                <a:cubicBezTo>
                  <a:pt x="85" y="405"/>
                  <a:pt x="80" y="402"/>
                  <a:pt x="70" y="402"/>
                </a:cubicBezTo>
                <a:cubicBezTo>
                  <a:pt x="61" y="402"/>
                  <a:pt x="38" y="410"/>
                  <a:pt x="45" y="417"/>
                </a:cubicBezTo>
                <a:cubicBezTo>
                  <a:pt x="67" y="438"/>
                  <a:pt x="56" y="446"/>
                  <a:pt x="50" y="446"/>
                </a:cubicBezTo>
                <a:cubicBezTo>
                  <a:pt x="42" y="446"/>
                  <a:pt x="40" y="435"/>
                  <a:pt x="33" y="435"/>
                </a:cubicBezTo>
                <a:cubicBezTo>
                  <a:pt x="25" y="435"/>
                  <a:pt x="15" y="455"/>
                  <a:pt x="15" y="465"/>
                </a:cubicBezTo>
                <a:cubicBezTo>
                  <a:pt x="15" y="483"/>
                  <a:pt x="1" y="480"/>
                  <a:pt x="0" y="496"/>
                </a:cubicBezTo>
                <a:cubicBezTo>
                  <a:pt x="6" y="495"/>
                  <a:pt x="11" y="495"/>
                  <a:pt x="16" y="495"/>
                </a:cubicBezTo>
                <a:cubicBezTo>
                  <a:pt x="24" y="495"/>
                  <a:pt x="30" y="494"/>
                  <a:pt x="39" y="494"/>
                </a:cubicBezTo>
                <a:cubicBezTo>
                  <a:pt x="48" y="494"/>
                  <a:pt x="52" y="510"/>
                  <a:pt x="52" y="520"/>
                </a:cubicBezTo>
                <a:cubicBezTo>
                  <a:pt x="52" y="526"/>
                  <a:pt x="46" y="529"/>
                  <a:pt x="46" y="535"/>
                </a:cubicBezTo>
                <a:cubicBezTo>
                  <a:pt x="46" y="544"/>
                  <a:pt x="54" y="550"/>
                  <a:pt x="54" y="558"/>
                </a:cubicBezTo>
                <a:cubicBezTo>
                  <a:pt x="54" y="563"/>
                  <a:pt x="46" y="565"/>
                  <a:pt x="44" y="568"/>
                </a:cubicBezTo>
                <a:cubicBezTo>
                  <a:pt x="39" y="576"/>
                  <a:pt x="37" y="583"/>
                  <a:pt x="37" y="593"/>
                </a:cubicBezTo>
                <a:cubicBezTo>
                  <a:pt x="37" y="606"/>
                  <a:pt x="46" y="603"/>
                  <a:pt x="56" y="603"/>
                </a:cubicBezTo>
                <a:cubicBezTo>
                  <a:pt x="70" y="603"/>
                  <a:pt x="77" y="597"/>
                  <a:pt x="88" y="597"/>
                </a:cubicBezTo>
                <a:cubicBezTo>
                  <a:pt x="99" y="597"/>
                  <a:pt x="97" y="620"/>
                  <a:pt x="108" y="620"/>
                </a:cubicBezTo>
                <a:cubicBezTo>
                  <a:pt x="108" y="638"/>
                  <a:pt x="108" y="638"/>
                  <a:pt x="108" y="638"/>
                </a:cubicBezTo>
                <a:cubicBezTo>
                  <a:pt x="108" y="640"/>
                  <a:pt x="109" y="641"/>
                  <a:pt x="110" y="641"/>
                </a:cubicBezTo>
                <a:cubicBezTo>
                  <a:pt x="112" y="644"/>
                  <a:pt x="112" y="644"/>
                  <a:pt x="112" y="644"/>
                </a:cubicBezTo>
                <a:cubicBezTo>
                  <a:pt x="114" y="644"/>
                  <a:pt x="120" y="642"/>
                  <a:pt x="123" y="641"/>
                </a:cubicBezTo>
                <a:cubicBezTo>
                  <a:pt x="132" y="639"/>
                  <a:pt x="133" y="627"/>
                  <a:pt x="143" y="627"/>
                </a:cubicBezTo>
                <a:cubicBezTo>
                  <a:pt x="151" y="627"/>
                  <a:pt x="171" y="660"/>
                  <a:pt x="177" y="660"/>
                </a:cubicBezTo>
                <a:cubicBezTo>
                  <a:pt x="184" y="660"/>
                  <a:pt x="205" y="651"/>
                  <a:pt x="208" y="647"/>
                </a:cubicBezTo>
                <a:cubicBezTo>
                  <a:pt x="207" y="647"/>
                  <a:pt x="196" y="645"/>
                  <a:pt x="196" y="645"/>
                </a:cubicBezTo>
                <a:cubicBezTo>
                  <a:pt x="194" y="645"/>
                  <a:pt x="189" y="644"/>
                  <a:pt x="189" y="638"/>
                </a:cubicBezTo>
                <a:cubicBezTo>
                  <a:pt x="189" y="635"/>
                  <a:pt x="221" y="623"/>
                  <a:pt x="233" y="619"/>
                </a:cubicBezTo>
                <a:cubicBezTo>
                  <a:pt x="233" y="619"/>
                  <a:pt x="227" y="625"/>
                  <a:pt x="225" y="626"/>
                </a:cubicBezTo>
                <a:cubicBezTo>
                  <a:pt x="226" y="629"/>
                  <a:pt x="237" y="641"/>
                  <a:pt x="211" y="647"/>
                </a:cubicBezTo>
                <a:cubicBezTo>
                  <a:pt x="223" y="673"/>
                  <a:pt x="273" y="669"/>
                  <a:pt x="273" y="704"/>
                </a:cubicBezTo>
                <a:cubicBezTo>
                  <a:pt x="275" y="703"/>
                  <a:pt x="275" y="703"/>
                  <a:pt x="275" y="703"/>
                </a:cubicBezTo>
                <a:cubicBezTo>
                  <a:pt x="278" y="702"/>
                  <a:pt x="280" y="701"/>
                  <a:pt x="284" y="701"/>
                </a:cubicBezTo>
                <a:cubicBezTo>
                  <a:pt x="298" y="701"/>
                  <a:pt x="297" y="710"/>
                  <a:pt x="302" y="719"/>
                </a:cubicBezTo>
                <a:cubicBezTo>
                  <a:pt x="303" y="721"/>
                  <a:pt x="312" y="726"/>
                  <a:pt x="312" y="726"/>
                </a:cubicBezTo>
                <a:cubicBezTo>
                  <a:pt x="320" y="729"/>
                  <a:pt x="322" y="742"/>
                  <a:pt x="335" y="742"/>
                </a:cubicBezTo>
                <a:cubicBezTo>
                  <a:pt x="344" y="742"/>
                  <a:pt x="344" y="734"/>
                  <a:pt x="350" y="732"/>
                </a:cubicBezTo>
                <a:cubicBezTo>
                  <a:pt x="354" y="731"/>
                  <a:pt x="353" y="731"/>
                  <a:pt x="357" y="731"/>
                </a:cubicBezTo>
                <a:cubicBezTo>
                  <a:pt x="358" y="733"/>
                  <a:pt x="358" y="737"/>
                  <a:pt x="360" y="739"/>
                </a:cubicBezTo>
                <a:cubicBezTo>
                  <a:pt x="359" y="739"/>
                  <a:pt x="360" y="740"/>
                  <a:pt x="360" y="741"/>
                </a:cubicBezTo>
                <a:cubicBezTo>
                  <a:pt x="366" y="742"/>
                  <a:pt x="366" y="742"/>
                  <a:pt x="366" y="742"/>
                </a:cubicBezTo>
                <a:cubicBezTo>
                  <a:pt x="371" y="735"/>
                  <a:pt x="371" y="724"/>
                  <a:pt x="378" y="721"/>
                </a:cubicBezTo>
                <a:cubicBezTo>
                  <a:pt x="366" y="714"/>
                  <a:pt x="348" y="688"/>
                  <a:pt x="348" y="673"/>
                </a:cubicBezTo>
                <a:cubicBezTo>
                  <a:pt x="348" y="668"/>
                  <a:pt x="338" y="662"/>
                  <a:pt x="338" y="655"/>
                </a:cubicBezTo>
                <a:cubicBezTo>
                  <a:pt x="338" y="653"/>
                  <a:pt x="347" y="637"/>
                  <a:pt x="349" y="634"/>
                </a:cubicBezTo>
                <a:cubicBezTo>
                  <a:pt x="351" y="635"/>
                  <a:pt x="365" y="628"/>
                  <a:pt x="366" y="627"/>
                </a:cubicBezTo>
                <a:cubicBezTo>
                  <a:pt x="377" y="623"/>
                  <a:pt x="384" y="620"/>
                  <a:pt x="399" y="620"/>
                </a:cubicBezTo>
                <a:cubicBezTo>
                  <a:pt x="423" y="620"/>
                  <a:pt x="427" y="631"/>
                  <a:pt x="436" y="645"/>
                </a:cubicBezTo>
                <a:cubicBezTo>
                  <a:pt x="429" y="650"/>
                  <a:pt x="420" y="645"/>
                  <a:pt x="412" y="645"/>
                </a:cubicBezTo>
                <a:cubicBezTo>
                  <a:pt x="400" y="645"/>
                  <a:pt x="383" y="656"/>
                  <a:pt x="381" y="656"/>
                </a:cubicBezTo>
                <a:cubicBezTo>
                  <a:pt x="382" y="665"/>
                  <a:pt x="389" y="664"/>
                  <a:pt x="391" y="669"/>
                </a:cubicBezTo>
                <a:cubicBezTo>
                  <a:pt x="400" y="684"/>
                  <a:pt x="412" y="690"/>
                  <a:pt x="412" y="707"/>
                </a:cubicBezTo>
                <a:cubicBezTo>
                  <a:pt x="415" y="705"/>
                  <a:pt x="424" y="701"/>
                  <a:pt x="427" y="700"/>
                </a:cubicBezTo>
                <a:cubicBezTo>
                  <a:pt x="427" y="707"/>
                  <a:pt x="434" y="710"/>
                  <a:pt x="434" y="717"/>
                </a:cubicBezTo>
                <a:cubicBezTo>
                  <a:pt x="421" y="717"/>
                  <a:pt x="421" y="717"/>
                  <a:pt x="421" y="717"/>
                </a:cubicBezTo>
                <a:cubicBezTo>
                  <a:pt x="417" y="717"/>
                  <a:pt x="413" y="721"/>
                  <a:pt x="412" y="728"/>
                </a:cubicBezTo>
                <a:cubicBezTo>
                  <a:pt x="421" y="729"/>
                  <a:pt x="428" y="738"/>
                  <a:pt x="428" y="746"/>
                </a:cubicBezTo>
                <a:cubicBezTo>
                  <a:pt x="428" y="751"/>
                  <a:pt x="424" y="753"/>
                  <a:pt x="424" y="757"/>
                </a:cubicBezTo>
                <a:cubicBezTo>
                  <a:pt x="424" y="761"/>
                  <a:pt x="428" y="765"/>
                  <a:pt x="429" y="766"/>
                </a:cubicBezTo>
                <a:cubicBezTo>
                  <a:pt x="429" y="762"/>
                  <a:pt x="434" y="762"/>
                  <a:pt x="438" y="761"/>
                </a:cubicBezTo>
                <a:cubicBezTo>
                  <a:pt x="443" y="759"/>
                  <a:pt x="442" y="757"/>
                  <a:pt x="447" y="755"/>
                </a:cubicBezTo>
                <a:cubicBezTo>
                  <a:pt x="455" y="752"/>
                  <a:pt x="460" y="754"/>
                  <a:pt x="466" y="749"/>
                </a:cubicBezTo>
                <a:cubicBezTo>
                  <a:pt x="476" y="755"/>
                  <a:pt x="482" y="755"/>
                  <a:pt x="491" y="758"/>
                </a:cubicBezTo>
                <a:cubicBezTo>
                  <a:pt x="502" y="762"/>
                  <a:pt x="505" y="772"/>
                  <a:pt x="518" y="772"/>
                </a:cubicBezTo>
                <a:cubicBezTo>
                  <a:pt x="518" y="774"/>
                  <a:pt x="521" y="775"/>
                  <a:pt x="522" y="777"/>
                </a:cubicBezTo>
                <a:cubicBezTo>
                  <a:pt x="523" y="781"/>
                  <a:pt x="522" y="787"/>
                  <a:pt x="524" y="793"/>
                </a:cubicBezTo>
                <a:cubicBezTo>
                  <a:pt x="529" y="787"/>
                  <a:pt x="533" y="795"/>
                  <a:pt x="537" y="795"/>
                </a:cubicBezTo>
                <a:cubicBezTo>
                  <a:pt x="542" y="795"/>
                  <a:pt x="544" y="791"/>
                  <a:pt x="547" y="788"/>
                </a:cubicBezTo>
                <a:cubicBezTo>
                  <a:pt x="551" y="784"/>
                  <a:pt x="556" y="784"/>
                  <a:pt x="559" y="781"/>
                </a:cubicBezTo>
                <a:cubicBezTo>
                  <a:pt x="567" y="773"/>
                  <a:pt x="568" y="762"/>
                  <a:pt x="579" y="762"/>
                </a:cubicBezTo>
                <a:cubicBezTo>
                  <a:pt x="583" y="762"/>
                  <a:pt x="582" y="764"/>
                  <a:pt x="586" y="764"/>
                </a:cubicBezTo>
                <a:cubicBezTo>
                  <a:pt x="587" y="769"/>
                  <a:pt x="597" y="765"/>
                  <a:pt x="600" y="765"/>
                </a:cubicBezTo>
                <a:cubicBezTo>
                  <a:pt x="604" y="765"/>
                  <a:pt x="605" y="770"/>
                  <a:pt x="608" y="770"/>
                </a:cubicBezTo>
                <a:cubicBezTo>
                  <a:pt x="617" y="770"/>
                  <a:pt x="624" y="765"/>
                  <a:pt x="627" y="759"/>
                </a:cubicBezTo>
                <a:cubicBezTo>
                  <a:pt x="628" y="760"/>
                  <a:pt x="629" y="759"/>
                  <a:pt x="630" y="759"/>
                </a:cubicBezTo>
                <a:cubicBezTo>
                  <a:pt x="634" y="759"/>
                  <a:pt x="636" y="749"/>
                  <a:pt x="645" y="749"/>
                </a:cubicBezTo>
                <a:cubicBezTo>
                  <a:pt x="654" y="749"/>
                  <a:pt x="644" y="772"/>
                  <a:pt x="654" y="772"/>
                </a:cubicBezTo>
                <a:cubicBezTo>
                  <a:pt x="664" y="772"/>
                  <a:pt x="668" y="764"/>
                  <a:pt x="677" y="764"/>
                </a:cubicBezTo>
                <a:cubicBezTo>
                  <a:pt x="682" y="764"/>
                  <a:pt x="686" y="764"/>
                  <a:pt x="692" y="765"/>
                </a:cubicBezTo>
                <a:cubicBezTo>
                  <a:pt x="692" y="763"/>
                  <a:pt x="692" y="763"/>
                  <a:pt x="692" y="763"/>
                </a:cubicBezTo>
                <a:cubicBezTo>
                  <a:pt x="690" y="753"/>
                  <a:pt x="688" y="750"/>
                  <a:pt x="677" y="748"/>
                </a:cubicBezTo>
                <a:cubicBezTo>
                  <a:pt x="678" y="739"/>
                  <a:pt x="687" y="719"/>
                  <a:pt x="694" y="719"/>
                </a:cubicBezTo>
                <a:cubicBezTo>
                  <a:pt x="735" y="719"/>
                  <a:pt x="763" y="698"/>
                  <a:pt x="763" y="649"/>
                </a:cubicBezTo>
                <a:cubicBezTo>
                  <a:pt x="785" y="645"/>
                  <a:pt x="787" y="618"/>
                  <a:pt x="800" y="620"/>
                </a:cubicBezTo>
                <a:cubicBezTo>
                  <a:pt x="836" y="624"/>
                  <a:pt x="822" y="600"/>
                  <a:pt x="829" y="593"/>
                </a:cubicBezTo>
                <a:cubicBezTo>
                  <a:pt x="847" y="578"/>
                  <a:pt x="873" y="578"/>
                  <a:pt x="895" y="565"/>
                </a:cubicBezTo>
                <a:cubicBezTo>
                  <a:pt x="898" y="563"/>
                  <a:pt x="906" y="554"/>
                  <a:pt x="913" y="554"/>
                </a:cubicBezTo>
                <a:cubicBezTo>
                  <a:pt x="924" y="554"/>
                  <a:pt x="943" y="567"/>
                  <a:pt x="961" y="567"/>
                </a:cubicBezTo>
                <a:cubicBezTo>
                  <a:pt x="986" y="567"/>
                  <a:pt x="981" y="534"/>
                  <a:pt x="994" y="534"/>
                </a:cubicBezTo>
                <a:cubicBezTo>
                  <a:pt x="1002" y="534"/>
                  <a:pt x="1029" y="538"/>
                  <a:pt x="1032" y="545"/>
                </a:cubicBezTo>
                <a:cubicBezTo>
                  <a:pt x="1042" y="573"/>
                  <a:pt x="1060" y="558"/>
                  <a:pt x="1072" y="558"/>
                </a:cubicBezTo>
                <a:cubicBezTo>
                  <a:pt x="1099" y="558"/>
                  <a:pt x="1107" y="580"/>
                  <a:pt x="1135" y="580"/>
                </a:cubicBezTo>
                <a:cubicBezTo>
                  <a:pt x="1160" y="580"/>
                  <a:pt x="1192" y="557"/>
                  <a:pt x="1224" y="569"/>
                </a:cubicBezTo>
                <a:cubicBezTo>
                  <a:pt x="1266" y="586"/>
                  <a:pt x="1245" y="512"/>
                  <a:pt x="1301" y="512"/>
                </a:cubicBezTo>
                <a:cubicBezTo>
                  <a:pt x="1340" y="512"/>
                  <a:pt x="1339" y="543"/>
                  <a:pt x="1354" y="567"/>
                </a:cubicBezTo>
                <a:cubicBezTo>
                  <a:pt x="1360" y="576"/>
                  <a:pt x="1379" y="577"/>
                  <a:pt x="1387" y="585"/>
                </a:cubicBezTo>
                <a:cubicBezTo>
                  <a:pt x="1393" y="590"/>
                  <a:pt x="1398" y="607"/>
                  <a:pt x="1411" y="607"/>
                </a:cubicBezTo>
                <a:cubicBezTo>
                  <a:pt x="1426" y="607"/>
                  <a:pt x="1428" y="593"/>
                  <a:pt x="1446" y="593"/>
                </a:cubicBezTo>
                <a:cubicBezTo>
                  <a:pt x="1446" y="604"/>
                  <a:pt x="1446" y="604"/>
                  <a:pt x="1446" y="604"/>
                </a:cubicBezTo>
                <a:cubicBezTo>
                  <a:pt x="1437" y="614"/>
                  <a:pt x="1433" y="638"/>
                  <a:pt x="1422" y="644"/>
                </a:cubicBezTo>
                <a:cubicBezTo>
                  <a:pt x="1412" y="650"/>
                  <a:pt x="1394" y="651"/>
                  <a:pt x="1400" y="655"/>
                </a:cubicBezTo>
                <a:cubicBezTo>
                  <a:pt x="1415" y="665"/>
                  <a:pt x="1398" y="684"/>
                  <a:pt x="1398" y="68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Прямоугольник 11"/>
          <p:cNvSpPr/>
          <p:nvPr/>
        </p:nvSpPr>
        <p:spPr>
          <a:xfrm>
            <a:off x="5248275" y="4127335"/>
            <a:ext cx="6627361" cy="914399"/>
          </a:xfrm>
          <a:custGeom>
            <a:avLst/>
            <a:gdLst>
              <a:gd name="connsiteX0" fmla="*/ 0 w 5829300"/>
              <a:gd name="connsiteY0" fmla="*/ 0 h 895350"/>
              <a:gd name="connsiteX1" fmla="*/ 5829300 w 5829300"/>
              <a:gd name="connsiteY1" fmla="*/ 0 h 895350"/>
              <a:gd name="connsiteX2" fmla="*/ 5829300 w 5829300"/>
              <a:gd name="connsiteY2" fmla="*/ 895350 h 895350"/>
              <a:gd name="connsiteX3" fmla="*/ 0 w 5829300"/>
              <a:gd name="connsiteY3" fmla="*/ 895350 h 895350"/>
              <a:gd name="connsiteX4" fmla="*/ 0 w 5829300"/>
              <a:gd name="connsiteY4" fmla="*/ 0 h 895350"/>
              <a:gd name="connsiteX0" fmla="*/ 0 w 5829300"/>
              <a:gd name="connsiteY0" fmla="*/ 0 h 895350"/>
              <a:gd name="connsiteX1" fmla="*/ 5829300 w 5829300"/>
              <a:gd name="connsiteY1" fmla="*/ 0 h 895350"/>
              <a:gd name="connsiteX2" fmla="*/ 5829300 w 5829300"/>
              <a:gd name="connsiteY2" fmla="*/ 895350 h 895350"/>
              <a:gd name="connsiteX3" fmla="*/ 0 w 5829300"/>
              <a:gd name="connsiteY3" fmla="*/ 895350 h 895350"/>
              <a:gd name="connsiteX4" fmla="*/ 0 w 5829300"/>
              <a:gd name="connsiteY4" fmla="*/ 0 h 895350"/>
              <a:gd name="connsiteX0" fmla="*/ 514350 w 5829300"/>
              <a:gd name="connsiteY0" fmla="*/ 0 h 914400"/>
              <a:gd name="connsiteX1" fmla="*/ 5829300 w 5829300"/>
              <a:gd name="connsiteY1" fmla="*/ 19050 h 914400"/>
              <a:gd name="connsiteX2" fmla="*/ 5829300 w 5829300"/>
              <a:gd name="connsiteY2" fmla="*/ 914400 h 914400"/>
              <a:gd name="connsiteX3" fmla="*/ 0 w 5829300"/>
              <a:gd name="connsiteY3" fmla="*/ 914400 h 914400"/>
              <a:gd name="connsiteX4" fmla="*/ 514350 w 58293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300" h="914400">
                <a:moveTo>
                  <a:pt x="514350" y="0"/>
                </a:moveTo>
                <a:lnTo>
                  <a:pt x="5829300" y="19050"/>
                </a:lnTo>
                <a:lnTo>
                  <a:pt x="5829300" y="914400"/>
                </a:lnTo>
                <a:lnTo>
                  <a:pt x="0" y="914400"/>
                </a:lnTo>
                <a:lnTo>
                  <a:pt x="5143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9"/>
          <p:cNvSpPr/>
          <p:nvPr/>
        </p:nvSpPr>
        <p:spPr>
          <a:xfrm>
            <a:off x="373514" y="2519988"/>
            <a:ext cx="5989186" cy="847808"/>
          </a:xfrm>
          <a:custGeom>
            <a:avLst/>
            <a:gdLst>
              <a:gd name="connsiteX0" fmla="*/ 0 w 4844562"/>
              <a:gd name="connsiteY0" fmla="*/ 0 h 866775"/>
              <a:gd name="connsiteX1" fmla="*/ 4844562 w 4844562"/>
              <a:gd name="connsiteY1" fmla="*/ 0 h 866775"/>
              <a:gd name="connsiteX2" fmla="*/ 4844562 w 4844562"/>
              <a:gd name="connsiteY2" fmla="*/ 866775 h 866775"/>
              <a:gd name="connsiteX3" fmla="*/ 0 w 4844562"/>
              <a:gd name="connsiteY3" fmla="*/ 866775 h 866775"/>
              <a:gd name="connsiteX4" fmla="*/ 0 w 4844562"/>
              <a:gd name="connsiteY4" fmla="*/ 0 h 866775"/>
              <a:gd name="connsiteX0" fmla="*/ 0 w 4844562"/>
              <a:gd name="connsiteY0" fmla="*/ 0 h 866775"/>
              <a:gd name="connsiteX1" fmla="*/ 4844562 w 4844562"/>
              <a:gd name="connsiteY1" fmla="*/ 0 h 866775"/>
              <a:gd name="connsiteX2" fmla="*/ 4330212 w 4844562"/>
              <a:gd name="connsiteY2" fmla="*/ 866775 h 866775"/>
              <a:gd name="connsiteX3" fmla="*/ 0 w 4844562"/>
              <a:gd name="connsiteY3" fmla="*/ 866775 h 866775"/>
              <a:gd name="connsiteX4" fmla="*/ 0 w 4844562"/>
              <a:gd name="connsiteY4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562" h="866775">
                <a:moveTo>
                  <a:pt x="0" y="0"/>
                </a:moveTo>
                <a:lnTo>
                  <a:pt x="4844562" y="0"/>
                </a:lnTo>
                <a:lnTo>
                  <a:pt x="4330212" y="866775"/>
                </a:lnTo>
                <a:lnTo>
                  <a:pt x="0" y="866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90775" y="3250814"/>
            <a:ext cx="7467600" cy="1085767"/>
          </a:xfrm>
          <a:custGeom>
            <a:avLst/>
            <a:gdLst>
              <a:gd name="connsiteX0" fmla="*/ 0 w 7467600"/>
              <a:gd name="connsiteY0" fmla="*/ 0 h 1085767"/>
              <a:gd name="connsiteX1" fmla="*/ 7467600 w 7467600"/>
              <a:gd name="connsiteY1" fmla="*/ 0 h 1085767"/>
              <a:gd name="connsiteX2" fmla="*/ 7467600 w 7467600"/>
              <a:gd name="connsiteY2" fmla="*/ 1085767 h 1085767"/>
              <a:gd name="connsiteX3" fmla="*/ 0 w 7467600"/>
              <a:gd name="connsiteY3" fmla="*/ 1085767 h 1085767"/>
              <a:gd name="connsiteX4" fmla="*/ 0 w 7467600"/>
              <a:gd name="connsiteY4" fmla="*/ 0 h 1085767"/>
              <a:gd name="connsiteX0" fmla="*/ 0 w 7467600"/>
              <a:gd name="connsiteY0" fmla="*/ 0 h 1085767"/>
              <a:gd name="connsiteX1" fmla="*/ 7096125 w 7467600"/>
              <a:gd name="connsiteY1" fmla="*/ 28575 h 1085767"/>
              <a:gd name="connsiteX2" fmla="*/ 7467600 w 7467600"/>
              <a:gd name="connsiteY2" fmla="*/ 1085767 h 1085767"/>
              <a:gd name="connsiteX3" fmla="*/ 0 w 7467600"/>
              <a:gd name="connsiteY3" fmla="*/ 1085767 h 1085767"/>
              <a:gd name="connsiteX4" fmla="*/ 0 w 7467600"/>
              <a:gd name="connsiteY4" fmla="*/ 0 h 1085767"/>
              <a:gd name="connsiteX0" fmla="*/ 0 w 7467600"/>
              <a:gd name="connsiteY0" fmla="*/ 0 h 1085767"/>
              <a:gd name="connsiteX1" fmla="*/ 7096125 w 7467600"/>
              <a:gd name="connsiteY1" fmla="*/ 28575 h 1085767"/>
              <a:gd name="connsiteX2" fmla="*/ 7467600 w 7467600"/>
              <a:gd name="connsiteY2" fmla="*/ 1085767 h 1085767"/>
              <a:gd name="connsiteX3" fmla="*/ 323850 w 7467600"/>
              <a:gd name="connsiteY3" fmla="*/ 1057192 h 1085767"/>
              <a:gd name="connsiteX4" fmla="*/ 0 w 7467600"/>
              <a:gd name="connsiteY4" fmla="*/ 0 h 10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1085767">
                <a:moveTo>
                  <a:pt x="0" y="0"/>
                </a:moveTo>
                <a:lnTo>
                  <a:pt x="7096125" y="28575"/>
                </a:lnTo>
                <a:lnTo>
                  <a:pt x="7467600" y="1085767"/>
                </a:lnTo>
                <a:lnTo>
                  <a:pt x="323850" y="105719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523025"/>
            <a:ext cx="5989186" cy="866775"/>
          </a:xfrm>
          <a:custGeom>
            <a:avLst/>
            <a:gdLst>
              <a:gd name="connsiteX0" fmla="*/ 0 w 4844562"/>
              <a:gd name="connsiteY0" fmla="*/ 0 h 866775"/>
              <a:gd name="connsiteX1" fmla="*/ 4844562 w 4844562"/>
              <a:gd name="connsiteY1" fmla="*/ 0 h 866775"/>
              <a:gd name="connsiteX2" fmla="*/ 4844562 w 4844562"/>
              <a:gd name="connsiteY2" fmla="*/ 866775 h 866775"/>
              <a:gd name="connsiteX3" fmla="*/ 0 w 4844562"/>
              <a:gd name="connsiteY3" fmla="*/ 866775 h 866775"/>
              <a:gd name="connsiteX4" fmla="*/ 0 w 4844562"/>
              <a:gd name="connsiteY4" fmla="*/ 0 h 866775"/>
              <a:gd name="connsiteX0" fmla="*/ 0 w 4844562"/>
              <a:gd name="connsiteY0" fmla="*/ 0 h 866775"/>
              <a:gd name="connsiteX1" fmla="*/ 4844562 w 4844562"/>
              <a:gd name="connsiteY1" fmla="*/ 0 h 866775"/>
              <a:gd name="connsiteX2" fmla="*/ 4330212 w 4844562"/>
              <a:gd name="connsiteY2" fmla="*/ 866775 h 866775"/>
              <a:gd name="connsiteX3" fmla="*/ 0 w 4844562"/>
              <a:gd name="connsiteY3" fmla="*/ 866775 h 866775"/>
              <a:gd name="connsiteX4" fmla="*/ 0 w 4844562"/>
              <a:gd name="connsiteY4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562" h="866775">
                <a:moveTo>
                  <a:pt x="0" y="0"/>
                </a:moveTo>
                <a:lnTo>
                  <a:pt x="4844562" y="0"/>
                </a:lnTo>
                <a:lnTo>
                  <a:pt x="4330212" y="866775"/>
                </a:lnTo>
                <a:lnTo>
                  <a:pt x="0" y="8667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0438" y="4127335"/>
            <a:ext cx="6621562" cy="914400"/>
          </a:xfrm>
          <a:custGeom>
            <a:avLst/>
            <a:gdLst>
              <a:gd name="connsiteX0" fmla="*/ 0 w 5829300"/>
              <a:gd name="connsiteY0" fmla="*/ 0 h 895350"/>
              <a:gd name="connsiteX1" fmla="*/ 5829300 w 5829300"/>
              <a:gd name="connsiteY1" fmla="*/ 0 h 895350"/>
              <a:gd name="connsiteX2" fmla="*/ 5829300 w 5829300"/>
              <a:gd name="connsiteY2" fmla="*/ 895350 h 895350"/>
              <a:gd name="connsiteX3" fmla="*/ 0 w 5829300"/>
              <a:gd name="connsiteY3" fmla="*/ 895350 h 895350"/>
              <a:gd name="connsiteX4" fmla="*/ 0 w 5829300"/>
              <a:gd name="connsiteY4" fmla="*/ 0 h 895350"/>
              <a:gd name="connsiteX0" fmla="*/ 0 w 5829300"/>
              <a:gd name="connsiteY0" fmla="*/ 0 h 895350"/>
              <a:gd name="connsiteX1" fmla="*/ 5829300 w 5829300"/>
              <a:gd name="connsiteY1" fmla="*/ 0 h 895350"/>
              <a:gd name="connsiteX2" fmla="*/ 5829300 w 5829300"/>
              <a:gd name="connsiteY2" fmla="*/ 895350 h 895350"/>
              <a:gd name="connsiteX3" fmla="*/ 0 w 5829300"/>
              <a:gd name="connsiteY3" fmla="*/ 895350 h 895350"/>
              <a:gd name="connsiteX4" fmla="*/ 0 w 5829300"/>
              <a:gd name="connsiteY4" fmla="*/ 0 h 895350"/>
              <a:gd name="connsiteX0" fmla="*/ 514350 w 5829300"/>
              <a:gd name="connsiteY0" fmla="*/ 0 h 914400"/>
              <a:gd name="connsiteX1" fmla="*/ 5829300 w 5829300"/>
              <a:gd name="connsiteY1" fmla="*/ 19050 h 914400"/>
              <a:gd name="connsiteX2" fmla="*/ 5829300 w 5829300"/>
              <a:gd name="connsiteY2" fmla="*/ 914400 h 914400"/>
              <a:gd name="connsiteX3" fmla="*/ 0 w 5829300"/>
              <a:gd name="connsiteY3" fmla="*/ 914400 h 914400"/>
              <a:gd name="connsiteX4" fmla="*/ 514350 w 58293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300" h="914400">
                <a:moveTo>
                  <a:pt x="514350" y="0"/>
                </a:moveTo>
                <a:lnTo>
                  <a:pt x="5829300" y="19050"/>
                </a:lnTo>
                <a:lnTo>
                  <a:pt x="5829300" y="914400"/>
                </a:lnTo>
                <a:lnTo>
                  <a:pt x="0" y="914400"/>
                </a:lnTo>
                <a:lnTo>
                  <a:pt x="51435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34004" y="2743837"/>
            <a:ext cx="3930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Онлайн-</a:t>
            </a: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вебинар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324" y="3484778"/>
            <a:ext cx="6462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«Субсидирование грузоперевозок»</a:t>
            </a:r>
            <a:endParaRPr lang="ru-RU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079" y="439028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заполнению документации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reeform 154"/>
          <p:cNvSpPr>
            <a:spLocks/>
          </p:cNvSpPr>
          <p:nvPr/>
        </p:nvSpPr>
        <p:spPr bwMode="auto">
          <a:xfrm>
            <a:off x="5570438" y="1340240"/>
            <a:ext cx="508877" cy="358526"/>
          </a:xfrm>
          <a:custGeom>
            <a:avLst/>
            <a:gdLst/>
            <a:ahLst/>
            <a:cxnLst>
              <a:cxn ang="0">
                <a:pos x="99" y="68"/>
              </a:cxn>
              <a:cxn ang="0">
                <a:pos x="90" y="74"/>
              </a:cxn>
              <a:cxn ang="0">
                <a:pos x="41" y="66"/>
              </a:cxn>
              <a:cxn ang="0">
                <a:pos x="17" y="50"/>
              </a:cxn>
              <a:cxn ang="0">
                <a:pos x="50" y="36"/>
              </a:cxn>
              <a:cxn ang="0">
                <a:pos x="32" y="36"/>
              </a:cxn>
              <a:cxn ang="0">
                <a:pos x="0" y="26"/>
              </a:cxn>
              <a:cxn ang="0">
                <a:pos x="46" y="0"/>
              </a:cxn>
              <a:cxn ang="0">
                <a:pos x="72" y="17"/>
              </a:cxn>
              <a:cxn ang="0">
                <a:pos x="67" y="18"/>
              </a:cxn>
              <a:cxn ang="0">
                <a:pos x="67" y="27"/>
              </a:cxn>
              <a:cxn ang="0">
                <a:pos x="59" y="35"/>
              </a:cxn>
              <a:cxn ang="0">
                <a:pos x="68" y="35"/>
              </a:cxn>
              <a:cxn ang="0">
                <a:pos x="81" y="39"/>
              </a:cxn>
              <a:cxn ang="0">
                <a:pos x="90" y="39"/>
              </a:cxn>
              <a:cxn ang="0">
                <a:pos x="105" y="48"/>
              </a:cxn>
              <a:cxn ang="0">
                <a:pos x="101" y="57"/>
              </a:cxn>
              <a:cxn ang="0">
                <a:pos x="92" y="62"/>
              </a:cxn>
              <a:cxn ang="0">
                <a:pos x="99" y="68"/>
              </a:cxn>
            </a:cxnLst>
            <a:rect l="0" t="0" r="r" b="b"/>
            <a:pathLst>
              <a:path w="105" h="74">
                <a:moveTo>
                  <a:pt x="99" y="68"/>
                </a:moveTo>
                <a:cubicBezTo>
                  <a:pt x="99" y="72"/>
                  <a:pt x="94" y="74"/>
                  <a:pt x="90" y="74"/>
                </a:cubicBezTo>
                <a:cubicBezTo>
                  <a:pt x="71" y="74"/>
                  <a:pt x="57" y="66"/>
                  <a:pt x="41" y="66"/>
                </a:cubicBezTo>
                <a:cubicBezTo>
                  <a:pt x="35" y="66"/>
                  <a:pt x="24" y="54"/>
                  <a:pt x="17" y="50"/>
                </a:cubicBezTo>
                <a:cubicBezTo>
                  <a:pt x="32" y="46"/>
                  <a:pt x="36" y="41"/>
                  <a:pt x="50" y="36"/>
                </a:cubicBezTo>
                <a:cubicBezTo>
                  <a:pt x="46" y="36"/>
                  <a:pt x="35" y="36"/>
                  <a:pt x="32" y="36"/>
                </a:cubicBezTo>
                <a:cubicBezTo>
                  <a:pt x="20" y="36"/>
                  <a:pt x="11" y="32"/>
                  <a:pt x="0" y="26"/>
                </a:cubicBezTo>
                <a:cubicBezTo>
                  <a:pt x="18" y="21"/>
                  <a:pt x="25" y="0"/>
                  <a:pt x="46" y="0"/>
                </a:cubicBezTo>
                <a:cubicBezTo>
                  <a:pt x="58" y="0"/>
                  <a:pt x="65" y="12"/>
                  <a:pt x="72" y="17"/>
                </a:cubicBezTo>
                <a:cubicBezTo>
                  <a:pt x="68" y="19"/>
                  <a:pt x="69" y="18"/>
                  <a:pt x="67" y="18"/>
                </a:cubicBezTo>
                <a:cubicBezTo>
                  <a:pt x="68" y="23"/>
                  <a:pt x="67" y="24"/>
                  <a:pt x="67" y="27"/>
                </a:cubicBezTo>
                <a:cubicBezTo>
                  <a:pt x="67" y="29"/>
                  <a:pt x="62" y="33"/>
                  <a:pt x="59" y="35"/>
                </a:cubicBezTo>
                <a:cubicBezTo>
                  <a:pt x="63" y="33"/>
                  <a:pt x="65" y="35"/>
                  <a:pt x="68" y="35"/>
                </a:cubicBezTo>
                <a:cubicBezTo>
                  <a:pt x="73" y="35"/>
                  <a:pt x="76" y="39"/>
                  <a:pt x="81" y="39"/>
                </a:cubicBezTo>
                <a:cubicBezTo>
                  <a:pt x="84" y="39"/>
                  <a:pt x="87" y="39"/>
                  <a:pt x="90" y="39"/>
                </a:cubicBezTo>
                <a:cubicBezTo>
                  <a:pt x="99" y="39"/>
                  <a:pt x="99" y="42"/>
                  <a:pt x="105" y="48"/>
                </a:cubicBezTo>
                <a:cubicBezTo>
                  <a:pt x="100" y="51"/>
                  <a:pt x="101" y="52"/>
                  <a:pt x="101" y="57"/>
                </a:cubicBezTo>
                <a:cubicBezTo>
                  <a:pt x="101" y="61"/>
                  <a:pt x="95" y="62"/>
                  <a:pt x="92" y="62"/>
                </a:cubicBezTo>
                <a:cubicBezTo>
                  <a:pt x="95" y="63"/>
                  <a:pt x="99" y="65"/>
                  <a:pt x="99" y="6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97" y="5989769"/>
            <a:ext cx="939658" cy="540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50" y="5824684"/>
            <a:ext cx="1232059" cy="870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47" y="6062318"/>
            <a:ext cx="1150226" cy="3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2" y="500747"/>
            <a:ext cx="775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Заполнение формы заявки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2101608" y="120834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01</a:t>
            </a:r>
          </a:p>
        </p:txBody>
      </p:sp>
      <p:cxnSp>
        <p:nvCxnSpPr>
          <p:cNvPr id="36" name="Straight Connector 25"/>
          <p:cNvCxnSpPr/>
          <p:nvPr/>
        </p:nvCxnSpPr>
        <p:spPr>
          <a:xfrm>
            <a:off x="2831449" y="1507525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1608" y="1825995"/>
            <a:ext cx="1397819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Вводим название </a:t>
            </a:r>
          </a:p>
          <a:p>
            <a:r>
              <a:rPr lang="ru-RU" sz="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организации</a:t>
            </a:r>
            <a:endParaRPr lang="en-US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4829101" y="120834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02</a:t>
            </a:r>
          </a:p>
        </p:txBody>
      </p:sp>
      <p:cxnSp>
        <p:nvCxnSpPr>
          <p:cNvPr id="41" name="Straight Connector 34"/>
          <p:cNvCxnSpPr/>
          <p:nvPr/>
        </p:nvCxnSpPr>
        <p:spPr>
          <a:xfrm>
            <a:off x="5530367" y="1507525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29101" y="1825995"/>
            <a:ext cx="149239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Контактный номер</a:t>
            </a:r>
          </a:p>
          <a:p>
            <a:r>
              <a:rPr lang="ru-RU" sz="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телефона</a:t>
            </a:r>
            <a:endParaRPr lang="en-US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7488091" y="120834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10091" y="1814610"/>
            <a:ext cx="1534074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Электронная почта</a:t>
            </a:r>
            <a:endParaRPr lang="en-US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Straight Connector 39"/>
          <p:cNvCxnSpPr/>
          <p:nvPr/>
        </p:nvCxnSpPr>
        <p:spPr>
          <a:xfrm>
            <a:off x="8208407" y="1507525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4"/>
          <p:cNvCxnSpPr/>
          <p:nvPr/>
        </p:nvCxnSpPr>
        <p:spPr>
          <a:xfrm rot="10800000" flipV="1">
            <a:off x="8105316" y="1507524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3"/>
          <p:cNvSpPr txBox="1">
            <a:spLocks/>
          </p:cNvSpPr>
          <p:nvPr/>
        </p:nvSpPr>
        <p:spPr>
          <a:xfrm>
            <a:off x="2101608" y="274903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06</a:t>
            </a:r>
          </a:p>
        </p:txBody>
      </p:sp>
      <p:grpSp>
        <p:nvGrpSpPr>
          <p:cNvPr id="52" name="Group 56"/>
          <p:cNvGrpSpPr/>
          <p:nvPr/>
        </p:nvGrpSpPr>
        <p:grpSpPr>
          <a:xfrm>
            <a:off x="2101608" y="3355302"/>
            <a:ext cx="7914616" cy="829901"/>
            <a:chOff x="625692" y="1885638"/>
            <a:chExt cx="7914616" cy="829901"/>
          </a:xfrm>
        </p:grpSpPr>
        <p:sp>
          <p:nvSpPr>
            <p:cNvPr id="53" name="Footer Text"/>
            <p:cNvSpPr txBox="1"/>
            <p:nvPr/>
          </p:nvSpPr>
          <p:spPr>
            <a:xfrm>
              <a:off x="6034175" y="2099986"/>
              <a:ext cx="25061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Указывается ОКВЭД в рамках которого будет осуществляется предпринимательская деятельность, используя доставляемый товар</a:t>
              </a: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5692" y="1885638"/>
              <a:ext cx="51777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РЕЕСТР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ext Placeholder 3"/>
          <p:cNvSpPr txBox="1">
            <a:spLocks/>
          </p:cNvSpPr>
          <p:nvPr/>
        </p:nvSpPr>
        <p:spPr>
          <a:xfrm>
            <a:off x="4829101" y="274903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05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2104375" y="3355302"/>
            <a:ext cx="5230859" cy="829901"/>
            <a:chOff x="-2099034" y="1885638"/>
            <a:chExt cx="5230859" cy="829901"/>
          </a:xfrm>
        </p:grpSpPr>
        <p:sp>
          <p:nvSpPr>
            <p:cNvPr id="57" name="Footer Text"/>
            <p:cNvSpPr txBox="1"/>
            <p:nvPr/>
          </p:nvSpPr>
          <p:spPr>
            <a:xfrm>
              <a:off x="625692" y="2099986"/>
              <a:ext cx="25061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Очень </a:t>
              </a:r>
              <a:r>
                <a:rPr lang="ru-RU" sz="1000" dirty="0">
                  <a:latin typeface="Century Gothic" panose="020B0502020202020204" pitchFamily="34" charset="0"/>
                </a:rPr>
                <a:t>важный параметр,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проверять </a:t>
              </a:r>
              <a:r>
                <a:rPr lang="ru-RU" sz="1000" dirty="0">
                  <a:latin typeface="Century Gothic" panose="020B0502020202020204" pitchFamily="34" charset="0"/>
                </a:rPr>
                <a:t>данные мы будем именно по ИНН, если будет некорректный ИНН,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мы </a:t>
              </a:r>
              <a:r>
                <a:rPr lang="ru-RU" sz="1000" dirty="0">
                  <a:latin typeface="Century Gothic" panose="020B0502020202020204" pitchFamily="34" charset="0"/>
                </a:rPr>
                <a:t>не сможем идентифицировать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вас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5692" y="1885638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5"/>
                  </a:solidFill>
                  <a:latin typeface="Century Gothic" panose="020B0502020202020204" pitchFamily="34" charset="0"/>
                </a:rPr>
                <a:t>ИНН</a:t>
              </a:r>
              <a:endParaRPr lang="en-US" sz="1200" b="1" dirty="0">
                <a:solidFill>
                  <a:schemeClr val="accent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-2099034" y="2099986"/>
              <a:ext cx="25061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Заполняется по данной ссылке через скачивание с Яндекс диска. Требуется только внести свои данные, не меняя форму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Text Placeholder 3"/>
          <p:cNvSpPr txBox="1">
            <a:spLocks/>
          </p:cNvSpPr>
          <p:nvPr/>
        </p:nvSpPr>
        <p:spPr>
          <a:xfrm>
            <a:off x="7488091" y="274903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88091" y="3355302"/>
            <a:ext cx="554639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ОКВЭД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Straight Connector 67"/>
          <p:cNvCxnSpPr/>
          <p:nvPr/>
        </p:nvCxnSpPr>
        <p:spPr>
          <a:xfrm flipH="1">
            <a:off x="5492267" y="3047759"/>
            <a:ext cx="1785817" cy="0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8"/>
          <p:cNvCxnSpPr/>
          <p:nvPr/>
        </p:nvCxnSpPr>
        <p:spPr>
          <a:xfrm flipH="1">
            <a:off x="2793349" y="3047759"/>
            <a:ext cx="178581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3"/>
          <p:cNvSpPr txBox="1">
            <a:spLocks/>
          </p:cNvSpPr>
          <p:nvPr/>
        </p:nvSpPr>
        <p:spPr>
          <a:xfrm>
            <a:off x="2077306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07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1" name="Straight Connector 25"/>
          <p:cNvCxnSpPr/>
          <p:nvPr/>
        </p:nvCxnSpPr>
        <p:spPr>
          <a:xfrm>
            <a:off x="2831449" y="4588909"/>
            <a:ext cx="1777340" cy="0"/>
          </a:xfrm>
          <a:prstGeom prst="line">
            <a:avLst/>
          </a:prstGeom>
          <a:ln w="19050" cap="rnd">
            <a:solidFill>
              <a:schemeClr val="accent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31"/>
          <p:cNvGrpSpPr/>
          <p:nvPr/>
        </p:nvGrpSpPr>
        <p:grpSpPr>
          <a:xfrm>
            <a:off x="2102656" y="4895994"/>
            <a:ext cx="2506133" cy="729159"/>
            <a:chOff x="625692" y="1885638"/>
            <a:chExt cx="2506133" cy="729159"/>
          </a:xfrm>
        </p:grpSpPr>
        <p:sp>
          <p:nvSpPr>
            <p:cNvPr id="73" name="Footer Text"/>
            <p:cNvSpPr txBox="1"/>
            <p:nvPr/>
          </p:nvSpPr>
          <p:spPr>
            <a:xfrm>
              <a:off x="625692" y="2307020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Загрузить заполненный реестр</a:t>
              </a:r>
            </a:p>
            <a:p>
              <a:r>
                <a:rPr lang="ru-RU" sz="1000" dirty="0">
                  <a:latin typeface="Century Gothic" panose="020B0502020202020204" pitchFamily="34" charset="0"/>
                </a:rPr>
                <a:t>транспортных накладных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5692" y="1885638"/>
              <a:ext cx="175208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Реестр транспортных</a:t>
              </a:r>
            </a:p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накладных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Text Placeholder 3"/>
          <p:cNvSpPr txBox="1">
            <a:spLocks/>
          </p:cNvSpPr>
          <p:nvPr/>
        </p:nvSpPr>
        <p:spPr>
          <a:xfrm>
            <a:off x="4825320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08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34"/>
          <p:cNvCxnSpPr/>
          <p:nvPr/>
        </p:nvCxnSpPr>
        <p:spPr>
          <a:xfrm>
            <a:off x="5575299" y="4588909"/>
            <a:ext cx="1740885" cy="0"/>
          </a:xfrm>
          <a:prstGeom prst="line">
            <a:avLst/>
          </a:prstGeom>
          <a:ln w="19050" cap="rnd">
            <a:solidFill>
              <a:schemeClr val="accent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35"/>
          <p:cNvGrpSpPr/>
          <p:nvPr/>
        </p:nvGrpSpPr>
        <p:grpSpPr>
          <a:xfrm>
            <a:off x="4829101" y="4895994"/>
            <a:ext cx="2506133" cy="983789"/>
            <a:chOff x="625692" y="1885638"/>
            <a:chExt cx="2506133" cy="983789"/>
          </a:xfrm>
        </p:grpSpPr>
        <p:sp>
          <p:nvSpPr>
            <p:cNvPr id="78" name="Footer Text"/>
            <p:cNvSpPr txBox="1"/>
            <p:nvPr/>
          </p:nvSpPr>
          <p:spPr>
            <a:xfrm>
              <a:off x="625692" y="2099986"/>
              <a:ext cx="2506133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Указываем общую </a:t>
              </a:r>
              <a:r>
                <a:rPr lang="ru-RU" sz="1000" dirty="0">
                  <a:latin typeface="Century Gothic" panose="020B0502020202020204" pitchFamily="34" charset="0"/>
                </a:rPr>
                <a:t>сумму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затрат </a:t>
              </a:r>
              <a:r>
                <a:rPr lang="ru-RU" sz="1000" dirty="0">
                  <a:latin typeface="Century Gothic" panose="020B0502020202020204" pitchFamily="34" charset="0"/>
                </a:rPr>
                <a:t>(не компенсации). Она равняется сумме транспортных накладных </a:t>
              </a:r>
              <a:endParaRPr lang="ru-RU" sz="1000" dirty="0" smtClean="0">
                <a:latin typeface="Century Gothic" panose="020B0502020202020204" pitchFamily="34" charset="0"/>
              </a:endParaRPr>
            </a:p>
            <a:p>
              <a:r>
                <a:rPr lang="ru-RU" sz="1000" dirty="0" smtClean="0">
                  <a:latin typeface="Century Gothic" panose="020B0502020202020204" pitchFamily="34" charset="0"/>
                </a:rPr>
                <a:t>и </a:t>
              </a:r>
              <a:r>
                <a:rPr lang="ru-RU" sz="1000" dirty="0">
                  <a:latin typeface="Century Gothic" panose="020B0502020202020204" pitchFamily="34" charset="0"/>
                </a:rPr>
                <a:t>платежных поручений. Сумму указывайте без копеек (округлите)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5692" y="1885638"/>
              <a:ext cx="55143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Сумма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Text Placeholder 3"/>
          <p:cNvSpPr txBox="1">
            <a:spLocks/>
          </p:cNvSpPr>
          <p:nvPr/>
        </p:nvSpPr>
        <p:spPr>
          <a:xfrm>
            <a:off x="7515859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09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81" name="Group 40"/>
          <p:cNvGrpSpPr/>
          <p:nvPr/>
        </p:nvGrpSpPr>
        <p:grpSpPr>
          <a:xfrm>
            <a:off x="7510091" y="4895994"/>
            <a:ext cx="2506133" cy="676013"/>
            <a:chOff x="704842" y="1885638"/>
            <a:chExt cx="2506133" cy="676013"/>
          </a:xfrm>
        </p:grpSpPr>
        <p:sp>
          <p:nvSpPr>
            <p:cNvPr id="82" name="Footer Text"/>
            <p:cNvSpPr txBox="1"/>
            <p:nvPr/>
          </p:nvSpPr>
          <p:spPr>
            <a:xfrm>
              <a:off x="704842" y="2099986"/>
              <a:ext cx="25061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Нажмите кнопку «Загрузить</a:t>
              </a:r>
              <a:r>
                <a:rPr lang="ru-RU" sz="1000" dirty="0" smtClean="0">
                  <a:latin typeface="Century Gothic" panose="020B0502020202020204" pitchFamily="34" charset="0"/>
                </a:rPr>
                <a:t>». </a:t>
              </a:r>
              <a:r>
                <a:rPr lang="ru-RU" sz="1000" dirty="0">
                  <a:latin typeface="Century Gothic" panose="020B0502020202020204" pitchFamily="34" charset="0"/>
                </a:rPr>
                <a:t>Выберите файл (</a:t>
              </a:r>
              <a:r>
                <a:rPr lang="en-US" sz="1000" dirty="0">
                  <a:latin typeface="Century Gothic" panose="020B0502020202020204" pitchFamily="34" charset="0"/>
                </a:rPr>
                <a:t>pdf </a:t>
              </a:r>
              <a:r>
                <a:rPr lang="ru-RU" sz="1000" dirty="0">
                  <a:latin typeface="Century Gothic" panose="020B0502020202020204" pitchFamily="34" charset="0"/>
                </a:rPr>
                <a:t>или </a:t>
              </a:r>
              <a:r>
                <a:rPr lang="en-US" sz="1000" dirty="0" err="1">
                  <a:latin typeface="Century Gothic" panose="020B0502020202020204" pitchFamily="34" charset="0"/>
                </a:rPr>
                <a:t>rar</a:t>
              </a:r>
              <a:r>
                <a:rPr lang="ru-RU" sz="1000" dirty="0">
                  <a:latin typeface="Century Gothic" panose="020B0502020202020204" pitchFamily="34" charset="0"/>
                </a:rPr>
                <a:t>) </a:t>
              </a:r>
              <a:r>
                <a:rPr lang="ru-RU" sz="1000" dirty="0" smtClean="0">
                  <a:latin typeface="Century Gothic" panose="020B0502020202020204" pitchFamily="34" charset="0"/>
                </a:rPr>
                <a:t>с </a:t>
              </a:r>
              <a:r>
                <a:rPr lang="ru-RU" sz="1000" dirty="0">
                  <a:latin typeface="Century Gothic" panose="020B0502020202020204" pitchFamily="34" charset="0"/>
                </a:rPr>
                <a:t>выпиской ЕГРЮЛ/ЕГРИП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4842" y="1885638"/>
              <a:ext cx="195726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Выписка из ЕГРЮЛ/ЕГРИП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84" name="Straight Connector 39"/>
          <p:cNvCxnSpPr/>
          <p:nvPr/>
        </p:nvCxnSpPr>
        <p:spPr>
          <a:xfrm>
            <a:off x="8277128" y="4588909"/>
            <a:ext cx="2486122" cy="0"/>
          </a:xfrm>
          <a:prstGeom prst="line">
            <a:avLst/>
          </a:prstGeom>
          <a:ln w="19050" cap="rnd">
            <a:solidFill>
              <a:schemeClr val="accent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39"/>
          <p:cNvCxnSpPr/>
          <p:nvPr/>
        </p:nvCxnSpPr>
        <p:spPr>
          <a:xfrm flipH="1">
            <a:off x="1639944" y="3047758"/>
            <a:ext cx="263809" cy="1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44"/>
          <p:cNvCxnSpPr/>
          <p:nvPr/>
        </p:nvCxnSpPr>
        <p:spPr>
          <a:xfrm rot="16200000" flipH="1">
            <a:off x="947800" y="3739901"/>
            <a:ext cx="1648095" cy="263809"/>
          </a:xfrm>
          <a:prstGeom prst="bentConnector3">
            <a:avLst>
              <a:gd name="adj1" fmla="val 100088"/>
            </a:avLst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10772775" y="1507524"/>
            <a:ext cx="0" cy="308138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25"/>
          <p:cNvCxnSpPr/>
          <p:nvPr/>
        </p:nvCxnSpPr>
        <p:spPr>
          <a:xfrm>
            <a:off x="10772775" y="1519624"/>
            <a:ext cx="1065553" cy="0"/>
          </a:xfrm>
          <a:prstGeom prst="line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5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 txBox="1">
            <a:spLocks/>
          </p:cNvSpPr>
          <p:nvPr/>
        </p:nvSpPr>
        <p:spPr>
          <a:xfrm>
            <a:off x="2100004" y="1208347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10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6" name="Straight Connector 25"/>
          <p:cNvCxnSpPr/>
          <p:nvPr/>
        </p:nvCxnSpPr>
        <p:spPr>
          <a:xfrm>
            <a:off x="316272" y="1519624"/>
            <a:ext cx="1587481" cy="0"/>
          </a:xfrm>
          <a:prstGeom prst="line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1608" y="1841397"/>
            <a:ext cx="1982915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Транспортная накладная</a:t>
            </a: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4827497" y="1208347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11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34"/>
          <p:cNvCxnSpPr/>
          <p:nvPr/>
        </p:nvCxnSpPr>
        <p:spPr>
          <a:xfrm>
            <a:off x="5530367" y="1507525"/>
            <a:ext cx="1785817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36326" y="1841397"/>
            <a:ext cx="1609415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Реквизиты/карточка</a:t>
            </a: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7486487" y="1208347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12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10091" y="1847673"/>
            <a:ext cx="1878719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Платёжное/чек оплаты 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доставки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Straight Connector 39"/>
          <p:cNvCxnSpPr/>
          <p:nvPr/>
        </p:nvCxnSpPr>
        <p:spPr>
          <a:xfrm>
            <a:off x="8208407" y="1507525"/>
            <a:ext cx="1785817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4"/>
          <p:cNvCxnSpPr/>
          <p:nvPr/>
        </p:nvCxnSpPr>
        <p:spPr>
          <a:xfrm rot="10800000" flipV="1">
            <a:off x="8105316" y="1507524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3"/>
          <p:cNvSpPr txBox="1">
            <a:spLocks/>
          </p:cNvSpPr>
          <p:nvPr/>
        </p:nvSpPr>
        <p:spPr>
          <a:xfrm>
            <a:off x="2100004" y="2749039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15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52" name="Group 56"/>
          <p:cNvGrpSpPr/>
          <p:nvPr/>
        </p:nvGrpSpPr>
        <p:grpSpPr>
          <a:xfrm>
            <a:off x="2101608" y="3355302"/>
            <a:ext cx="7891012" cy="829901"/>
            <a:chOff x="625692" y="1885638"/>
            <a:chExt cx="7891012" cy="829901"/>
          </a:xfrm>
        </p:grpSpPr>
        <p:sp>
          <p:nvSpPr>
            <p:cNvPr id="53" name="Footer Text"/>
            <p:cNvSpPr txBox="1"/>
            <p:nvPr/>
          </p:nvSpPr>
          <p:spPr>
            <a:xfrm>
              <a:off x="6010571" y="2099986"/>
              <a:ext cx="25061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Нажмите </a:t>
              </a:r>
              <a:r>
                <a:rPr lang="ru-RU" sz="1000" dirty="0" smtClean="0">
                  <a:latin typeface="Century Gothic" panose="020B0502020202020204" pitchFamily="34" charset="0"/>
                </a:rPr>
                <a:t>«Загрузить». </a:t>
              </a:r>
              <a:r>
                <a:rPr lang="ru-RU" sz="1000" dirty="0">
                  <a:latin typeface="Century Gothic" panose="020B0502020202020204" pitchFamily="34" charset="0"/>
                </a:rPr>
                <a:t>Выберите файл (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pdf</a:t>
              </a:r>
              <a:r>
                <a:rPr lang="ru-RU" sz="1000" dirty="0">
                  <a:latin typeface="Century Gothic" panose="020B0502020202020204" pitchFamily="34" charset="0"/>
                </a:rPr>
                <a:t>/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rar</a:t>
              </a:r>
              <a:r>
                <a:rPr lang="ru-RU" sz="1000" dirty="0">
                  <a:latin typeface="Century Gothic" panose="020B0502020202020204" pitchFamily="34" charset="0"/>
                </a:rPr>
                <a:t>) содержащий ВСЕ ваши т</a:t>
              </a:r>
              <a:r>
                <a:rPr lang="ru-RU" sz="1000" dirty="0" smtClean="0">
                  <a:latin typeface="Century Gothic" panose="020B0502020202020204" pitchFamily="34" charset="0"/>
                </a:rPr>
                <a:t>оварные накладные. </a:t>
              </a:r>
              <a:r>
                <a:rPr lang="ru-RU" sz="1000" dirty="0">
                  <a:latin typeface="Century Gothic" panose="020B0502020202020204" pitchFamily="34" charset="0"/>
                </a:rPr>
                <a:t>н</a:t>
              </a:r>
              <a:r>
                <a:rPr lang="ru-RU" sz="1000" dirty="0" smtClean="0">
                  <a:latin typeface="Century Gothic" panose="020B0502020202020204" pitchFamily="34" charset="0"/>
                </a:rPr>
                <a:t>акладные </a:t>
              </a:r>
              <a:r>
                <a:rPr lang="ru-RU" sz="1000" dirty="0">
                  <a:latin typeface="Century Gothic" panose="020B0502020202020204" pitchFamily="34" charset="0"/>
                </a:rPr>
                <a:t>должны быть с печатями и подписями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5692" y="1885638"/>
              <a:ext cx="18963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Характер деятельности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ext Placeholder 3"/>
          <p:cNvSpPr txBox="1">
            <a:spLocks/>
          </p:cNvSpPr>
          <p:nvPr/>
        </p:nvSpPr>
        <p:spPr>
          <a:xfrm>
            <a:off x="4827497" y="2749039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2100004" y="2063160"/>
            <a:ext cx="7916219" cy="2122043"/>
            <a:chOff x="-2103405" y="593496"/>
            <a:chExt cx="7916219" cy="2122043"/>
          </a:xfrm>
        </p:grpSpPr>
        <p:sp>
          <p:nvSpPr>
            <p:cNvPr id="57" name="Footer Text"/>
            <p:cNvSpPr txBox="1"/>
            <p:nvPr/>
          </p:nvSpPr>
          <p:spPr>
            <a:xfrm>
              <a:off x="625692" y="2099986"/>
              <a:ext cx="257182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Тут вы можете приложить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дополнительные документы/пояснения</a:t>
              </a:r>
              <a:r>
                <a:rPr lang="ru-RU" sz="1000" dirty="0">
                  <a:latin typeface="Century Gothic" panose="020B0502020202020204" pitchFamily="34" charset="0"/>
                </a:rPr>
                <a:t>, которые считаете необходимыми. Формат любой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5692" y="1894928"/>
              <a:ext cx="58349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Прочее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-2099033" y="2099986"/>
              <a:ext cx="25017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Заполняете в одно предложение (Магазин, склад, обувная мастерская и т.д.)</a:t>
              </a:r>
            </a:p>
          </p:txBody>
        </p:sp>
        <p:sp>
          <p:nvSpPr>
            <p:cNvPr id="47" name="Footer Text"/>
            <p:cNvSpPr txBox="1"/>
            <p:nvPr/>
          </p:nvSpPr>
          <p:spPr>
            <a:xfrm>
              <a:off x="-2103405" y="593496"/>
              <a:ext cx="25061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Нажмите кнопку «Загрузить» Выберите файл (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pdf</a:t>
              </a:r>
              <a:r>
                <a:rPr lang="en-US" sz="1000" dirty="0">
                  <a:latin typeface="Century Gothic" panose="020B0502020202020204" pitchFamily="34" charset="0"/>
                </a:rPr>
                <a:t>/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rar</a:t>
              </a:r>
              <a:r>
                <a:rPr lang="ru-RU" sz="1000" dirty="0" smtClean="0">
                  <a:latin typeface="Century Gothic" panose="020B0502020202020204" pitchFamily="34" charset="0"/>
                </a:rPr>
                <a:t>) содержащий ВСЕ ваши Транспортные (путевые) накладные</a:t>
              </a:r>
              <a:endParaRPr lang="ru-RU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Footer Text"/>
            <p:cNvSpPr txBox="1"/>
            <p:nvPr/>
          </p:nvSpPr>
          <p:spPr>
            <a:xfrm>
              <a:off x="621911" y="594540"/>
              <a:ext cx="2506133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Выберите </a:t>
              </a:r>
              <a:r>
                <a:rPr lang="ru-RU" sz="1000" dirty="0">
                  <a:latin typeface="Century Gothic" panose="020B0502020202020204" pitchFamily="34" charset="0"/>
                </a:rPr>
                <a:t>файл (</a:t>
              </a:r>
              <a:r>
                <a:rPr lang="en-US" sz="1000" dirty="0" smtClean="0">
                  <a:latin typeface="Century Gothic" panose="020B0502020202020204" pitchFamily="34" charset="0"/>
                </a:rPr>
                <a:t>word</a:t>
              </a:r>
              <a:r>
                <a:rPr lang="ru-RU" sz="1000" dirty="0">
                  <a:latin typeface="Century Gothic" panose="020B0502020202020204" pitchFamily="34" charset="0"/>
                </a:rPr>
                <a:t>/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ex</a:t>
              </a:r>
              <a:r>
                <a:rPr lang="en-US" sz="1000" dirty="0" smtClean="0">
                  <a:latin typeface="Century Gothic" panose="020B0502020202020204" pitchFamily="34" charset="0"/>
                </a:rPr>
                <a:t>c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el</a:t>
              </a:r>
              <a:r>
                <a:rPr lang="ru-RU" sz="1000" dirty="0">
                  <a:latin typeface="Century Gothic" panose="020B0502020202020204" pitchFamily="34" charset="0"/>
                </a:rPr>
                <a:t>/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pdf</a:t>
              </a:r>
              <a:r>
                <a:rPr lang="ru-RU" sz="1000" dirty="0">
                  <a:latin typeface="Century Gothic" panose="020B0502020202020204" pitchFamily="34" charset="0"/>
                </a:rPr>
                <a:t>) </a:t>
              </a:r>
              <a:endParaRPr lang="ru-RU" sz="1000" dirty="0" smtClean="0">
                <a:latin typeface="Century Gothic" panose="020B0502020202020204" pitchFamily="34" charset="0"/>
              </a:endParaRPr>
            </a:p>
            <a:p>
              <a:r>
                <a:rPr lang="ru-RU" sz="1000" dirty="0" smtClean="0">
                  <a:latin typeface="Century Gothic" panose="020B0502020202020204" pitchFamily="34" charset="0"/>
                </a:rPr>
                <a:t>с вашими реквизитами, </a:t>
              </a:r>
              <a:r>
                <a:rPr lang="ru-RU" sz="1000" dirty="0">
                  <a:latin typeface="Century Gothic" panose="020B0502020202020204" pitchFamily="34" charset="0"/>
                </a:rPr>
                <a:t>включая банковский </a:t>
              </a:r>
              <a:r>
                <a:rPr lang="ru-RU" sz="1000" dirty="0" smtClean="0">
                  <a:latin typeface="Century Gothic" panose="020B0502020202020204" pitchFamily="34" charset="0"/>
                </a:rPr>
                <a:t>счёт</a:t>
              </a:r>
              <a:r>
                <a:rPr lang="ru-RU" sz="1000" dirty="0">
                  <a:latin typeface="Century Gothic" panose="020B0502020202020204" pitchFamily="34" charset="0"/>
                </a:rPr>
                <a:t>. Б</a:t>
              </a:r>
              <a:r>
                <a:rPr lang="ru-RU" sz="1000" dirty="0" smtClean="0">
                  <a:latin typeface="Century Gothic" panose="020B0502020202020204" pitchFamily="34" charset="0"/>
                </a:rPr>
                <a:t>анковский счёт </a:t>
              </a:r>
              <a:r>
                <a:rPr lang="ru-RU" sz="1000" dirty="0">
                  <a:latin typeface="Century Gothic" panose="020B0502020202020204" pitchFamily="34" charset="0"/>
                </a:rPr>
                <a:t>необходим именно 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юр.лица</a:t>
              </a:r>
              <a:r>
                <a:rPr lang="ru-RU" sz="1000" dirty="0">
                  <a:latin typeface="Century Gothic" panose="020B0502020202020204" pitchFamily="34" charset="0"/>
                </a:rPr>
                <a:t>/</a:t>
              </a:r>
              <a:r>
                <a:rPr lang="ru-RU" sz="1000" dirty="0" smtClean="0">
                  <a:latin typeface="Century Gothic" panose="020B0502020202020204" pitchFamily="34" charset="0"/>
                </a:rPr>
                <a:t>ИП</a:t>
              </a:r>
              <a:r>
                <a:rPr lang="ru-RU" sz="1000" dirty="0">
                  <a:latin typeface="Century Gothic" panose="020B0502020202020204" pitchFamily="34" charset="0"/>
                </a:rPr>
                <a:t>. </a:t>
              </a:r>
              <a:endParaRPr lang="ru-RU" sz="1000" dirty="0" smtClean="0">
                <a:latin typeface="Century Gothic" panose="020B0502020202020204" pitchFamily="34" charset="0"/>
              </a:endParaRPr>
            </a:p>
            <a:p>
              <a:r>
                <a:rPr lang="ru-RU" sz="1000" dirty="0" smtClean="0">
                  <a:latin typeface="Century Gothic" panose="020B0502020202020204" pitchFamily="34" charset="0"/>
                </a:rPr>
                <a:t>Переводить на счёт физ. </a:t>
              </a:r>
              <a:r>
                <a:rPr lang="ru-RU" sz="1000" dirty="0">
                  <a:latin typeface="Century Gothic" panose="020B0502020202020204" pitchFamily="34" charset="0"/>
                </a:rPr>
                <a:t>л</a:t>
              </a:r>
              <a:r>
                <a:rPr lang="ru-RU" sz="1000" dirty="0" smtClean="0">
                  <a:latin typeface="Century Gothic" panose="020B0502020202020204" pitchFamily="34" charset="0"/>
                </a:rPr>
                <a:t>ица нельзя</a:t>
              </a:r>
              <a:endParaRPr lang="ru-RU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Footer Text"/>
            <p:cNvSpPr txBox="1"/>
            <p:nvPr/>
          </p:nvSpPr>
          <p:spPr>
            <a:xfrm>
              <a:off x="3306681" y="782525"/>
              <a:ext cx="25061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Нажмите </a:t>
              </a:r>
              <a:r>
                <a:rPr lang="ru-RU" sz="1000" dirty="0" smtClean="0">
                  <a:latin typeface="Century Gothic" panose="020B0502020202020204" pitchFamily="34" charset="0"/>
                </a:rPr>
                <a:t>«Загрузить». Выберите </a:t>
              </a:r>
              <a:r>
                <a:rPr lang="ru-RU" sz="1000" dirty="0">
                  <a:latin typeface="Century Gothic" panose="020B0502020202020204" pitchFamily="34" charset="0"/>
                </a:rPr>
                <a:t>файл (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pdf</a:t>
              </a:r>
              <a:r>
                <a:rPr lang="en-US" sz="1000" dirty="0">
                  <a:latin typeface="Century Gothic" panose="020B0502020202020204" pitchFamily="34" charset="0"/>
                </a:rPr>
                <a:t>/</a:t>
              </a:r>
              <a:r>
                <a:rPr lang="en-US" sz="1000" dirty="0" smtClean="0">
                  <a:latin typeface="Century Gothic" panose="020B0502020202020204" pitchFamily="34" charset="0"/>
                </a:rPr>
                <a:t>r</a:t>
              </a:r>
              <a:r>
                <a:rPr lang="ru-RU" sz="1000" dirty="0" err="1" smtClean="0">
                  <a:latin typeface="Century Gothic" panose="020B0502020202020204" pitchFamily="34" charset="0"/>
                </a:rPr>
                <a:t>ar</a:t>
              </a:r>
              <a:r>
                <a:rPr lang="ru-RU" sz="1000" dirty="0">
                  <a:latin typeface="Century Gothic" panose="020B0502020202020204" pitchFamily="34" charset="0"/>
                </a:rPr>
                <a:t>) содержащий ВСЕ ваши </a:t>
              </a:r>
              <a:r>
                <a:rPr lang="ru-RU" sz="1000" dirty="0" smtClean="0">
                  <a:latin typeface="Century Gothic" panose="020B0502020202020204" pitchFamily="34" charset="0"/>
                </a:rPr>
                <a:t>платёжные </a:t>
              </a:r>
              <a:r>
                <a:rPr lang="ru-RU" sz="1000" dirty="0">
                  <a:latin typeface="Century Gothic" panose="020B0502020202020204" pitchFamily="34" charset="0"/>
                </a:rPr>
                <a:t>поручения/чеки</a:t>
              </a:r>
            </a:p>
          </p:txBody>
        </p:sp>
      </p:grpSp>
      <p:sp>
        <p:nvSpPr>
          <p:cNvPr id="59" name="Text Placeholder 3"/>
          <p:cNvSpPr txBox="1">
            <a:spLocks/>
          </p:cNvSpPr>
          <p:nvPr/>
        </p:nvSpPr>
        <p:spPr>
          <a:xfrm>
            <a:off x="7486487" y="2749039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13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8091" y="3355302"/>
            <a:ext cx="2194512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Накладная на груз (ТОРГ-12)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Straight Connector 67"/>
          <p:cNvCxnSpPr/>
          <p:nvPr/>
        </p:nvCxnSpPr>
        <p:spPr>
          <a:xfrm flipH="1">
            <a:off x="5492267" y="3047759"/>
            <a:ext cx="1785817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8"/>
          <p:cNvCxnSpPr/>
          <p:nvPr/>
        </p:nvCxnSpPr>
        <p:spPr>
          <a:xfrm flipH="1">
            <a:off x="2793349" y="3047759"/>
            <a:ext cx="1785817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3"/>
          <p:cNvSpPr txBox="1">
            <a:spLocks/>
          </p:cNvSpPr>
          <p:nvPr/>
        </p:nvSpPr>
        <p:spPr>
          <a:xfrm>
            <a:off x="2077306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16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1" name="Straight Connector 25"/>
          <p:cNvCxnSpPr/>
          <p:nvPr/>
        </p:nvCxnSpPr>
        <p:spPr>
          <a:xfrm>
            <a:off x="2831449" y="4588909"/>
            <a:ext cx="1777340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31"/>
          <p:cNvGrpSpPr/>
          <p:nvPr/>
        </p:nvGrpSpPr>
        <p:grpSpPr>
          <a:xfrm>
            <a:off x="2102656" y="4893184"/>
            <a:ext cx="2506133" cy="678822"/>
            <a:chOff x="625692" y="1882828"/>
            <a:chExt cx="2506133" cy="678822"/>
          </a:xfrm>
        </p:grpSpPr>
        <p:sp>
          <p:nvSpPr>
            <p:cNvPr id="73" name="Footer Text"/>
            <p:cNvSpPr txBox="1"/>
            <p:nvPr/>
          </p:nvSpPr>
          <p:spPr>
            <a:xfrm>
              <a:off x="625692" y="2099985"/>
              <a:ext cx="25061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</a:rPr>
                <a:t>Указываете фактический (не юридический) адрес ведения </a:t>
              </a:r>
              <a:endParaRPr lang="ru-RU" sz="1000" dirty="0" smtClean="0">
                <a:latin typeface="Century Gothic" panose="020B0502020202020204" pitchFamily="34" charset="0"/>
              </a:endParaRPr>
            </a:p>
            <a:p>
              <a:r>
                <a:rPr lang="ru-RU" sz="1000" dirty="0" smtClean="0">
                  <a:latin typeface="Century Gothic" panose="020B0502020202020204" pitchFamily="34" charset="0"/>
                </a:rPr>
                <a:t>бизнеса</a:t>
              </a:r>
              <a:endParaRPr lang="ru-RU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5692" y="1882828"/>
              <a:ext cx="16350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Адрес деятельности</a:t>
              </a:r>
              <a:endParaRPr lang="en-US" sz="12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Text Placeholder 3"/>
          <p:cNvSpPr txBox="1">
            <a:spLocks/>
          </p:cNvSpPr>
          <p:nvPr/>
        </p:nvSpPr>
        <p:spPr>
          <a:xfrm>
            <a:off x="4825320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</a:rPr>
              <a:t>17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34"/>
          <p:cNvCxnSpPr/>
          <p:nvPr/>
        </p:nvCxnSpPr>
        <p:spPr>
          <a:xfrm>
            <a:off x="5575299" y="4588909"/>
            <a:ext cx="1740885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35"/>
          <p:cNvGrpSpPr/>
          <p:nvPr/>
        </p:nvGrpSpPr>
        <p:grpSpPr>
          <a:xfrm>
            <a:off x="4829101" y="4895994"/>
            <a:ext cx="2506133" cy="368236"/>
            <a:chOff x="625692" y="1885638"/>
            <a:chExt cx="2506133" cy="368236"/>
          </a:xfrm>
        </p:grpSpPr>
        <p:sp>
          <p:nvSpPr>
            <p:cNvPr id="78" name="Footer Text"/>
            <p:cNvSpPr txBox="1"/>
            <p:nvPr/>
          </p:nvSpPr>
          <p:spPr>
            <a:xfrm>
              <a:off x="625692" y="2099986"/>
              <a:ext cx="25061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 smtClean="0">
                  <a:latin typeface="Century Gothic" panose="020B0502020202020204" pitchFamily="34" charset="0"/>
                </a:rPr>
                <a:t>Что везём? (мебель, хоз. товары и т.д.)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5692" y="1885638"/>
              <a:ext cx="123591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Характер груза</a:t>
              </a:r>
              <a:endParaRPr lang="en-US" sz="12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Text Placeholder 3"/>
          <p:cNvSpPr txBox="1">
            <a:spLocks/>
          </p:cNvSpPr>
          <p:nvPr/>
        </p:nvSpPr>
        <p:spPr>
          <a:xfrm>
            <a:off x="7515859" y="4289731"/>
            <a:ext cx="573876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</a:rPr>
              <a:t>18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81" name="Group 40"/>
          <p:cNvGrpSpPr/>
          <p:nvPr/>
        </p:nvGrpSpPr>
        <p:grpSpPr>
          <a:xfrm>
            <a:off x="7510091" y="4895994"/>
            <a:ext cx="2506133" cy="522125"/>
            <a:chOff x="704842" y="1885638"/>
            <a:chExt cx="2506133" cy="522125"/>
          </a:xfrm>
        </p:grpSpPr>
        <p:sp>
          <p:nvSpPr>
            <p:cNvPr id="82" name="Footer Text"/>
            <p:cNvSpPr txBox="1"/>
            <p:nvPr/>
          </p:nvSpPr>
          <p:spPr>
            <a:xfrm>
              <a:off x="70484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000" dirty="0">
                  <a:latin typeface="Century Gothic" panose="020B0502020202020204" pitchFamily="34" charset="0"/>
                </a:rPr>
                <a:t>Ожидайте результат рассмотрения.</a:t>
              </a:r>
            </a:p>
            <a:p>
              <a:r>
                <a:rPr lang="ru-RU" sz="1000" dirty="0">
                  <a:latin typeface="Century Gothic" panose="020B0502020202020204" pitchFamily="34" charset="0"/>
                </a:rPr>
                <a:t>Нажимаете кнопку «Отправить»</a:t>
              </a:r>
              <a:endParaRPr lang="en-US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4842" y="1885638"/>
              <a:ext cx="150361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ru-RU" sz="12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Заявка отправлена</a:t>
              </a:r>
              <a:endParaRPr lang="en-US" sz="12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5" name="Straight Connector 39"/>
          <p:cNvCxnSpPr/>
          <p:nvPr/>
        </p:nvCxnSpPr>
        <p:spPr>
          <a:xfrm flipH="1">
            <a:off x="1639944" y="3047758"/>
            <a:ext cx="263809" cy="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44"/>
          <p:cNvCxnSpPr/>
          <p:nvPr/>
        </p:nvCxnSpPr>
        <p:spPr>
          <a:xfrm rot="16200000" flipH="1">
            <a:off x="947800" y="3739901"/>
            <a:ext cx="1648095" cy="263809"/>
          </a:xfrm>
          <a:prstGeom prst="bentConnector3">
            <a:avLst>
              <a:gd name="adj1" fmla="val 100088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5"/>
          <p:cNvCxnSpPr/>
          <p:nvPr/>
        </p:nvCxnSpPr>
        <p:spPr>
          <a:xfrm>
            <a:off x="2831449" y="1519624"/>
            <a:ext cx="1785817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6472" y="500747"/>
            <a:ext cx="569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Заполнение формы заявки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278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Реестр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50" t="18201" r="11727" b="46028"/>
          <a:stretch/>
        </p:blipFill>
        <p:spPr>
          <a:xfrm>
            <a:off x="685135" y="1872230"/>
            <a:ext cx="10840116" cy="2509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473" y="1085522"/>
            <a:ext cx="607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Нажимаем на «Реестр», скачиваем с Яндекс диска, заполняем.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Структуру и форму не меняем, нужна именно эта форма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474" y="4635135"/>
            <a:ext cx="7852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В примере показан образец заполнения в двух </a:t>
            </a:r>
            <a:r>
              <a:rPr lang="ru-RU" sz="1400" dirty="0" smtClean="0">
                <a:latin typeface="Century Gothic" panose="020B0502020202020204" pitchFamily="34" charset="0"/>
              </a:rPr>
              <a:t>вариантах: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Если </a:t>
            </a:r>
            <a:r>
              <a:rPr lang="ru-RU" sz="1400" dirty="0">
                <a:latin typeface="Century Gothic" panose="020B0502020202020204" pitchFamily="34" charset="0"/>
              </a:rPr>
              <a:t>транспортная накладная единая для </a:t>
            </a:r>
            <a:r>
              <a:rPr lang="ru-RU" sz="1400" dirty="0" smtClean="0">
                <a:latin typeface="Century Gothic" panose="020B0502020202020204" pitchFamily="34" charset="0"/>
              </a:rPr>
              <a:t>груза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Если </a:t>
            </a:r>
            <a:r>
              <a:rPr lang="ru-RU" sz="1400" dirty="0">
                <a:latin typeface="Century Gothic" panose="020B0502020202020204" pitchFamily="34" charset="0"/>
              </a:rPr>
              <a:t>транспортных накладных </a:t>
            </a:r>
            <a:r>
              <a:rPr lang="ru-RU" sz="1400" dirty="0" smtClean="0">
                <a:latin typeface="Century Gothic" panose="020B0502020202020204" pitchFamily="34" charset="0"/>
              </a:rPr>
              <a:t>несколько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Выделите </a:t>
            </a:r>
            <a:r>
              <a:rPr lang="ru-RU" sz="1400" dirty="0">
                <a:latin typeface="Century Gothic" panose="020B0502020202020204" pitchFamily="34" charset="0"/>
              </a:rPr>
              <a:t>и удалите данные примера и внесите свои. </a:t>
            </a:r>
            <a:r>
              <a:rPr lang="ru-RU" sz="1400" b="1" dirty="0">
                <a:latin typeface="Century Gothic" panose="020B0502020202020204" pitchFamily="34" charset="0"/>
              </a:rPr>
              <a:t>Важно</a:t>
            </a:r>
            <a:r>
              <a:rPr lang="ru-RU" sz="1400" dirty="0">
                <a:latin typeface="Century Gothic" panose="020B0502020202020204" pitchFamily="34" charset="0"/>
              </a:rPr>
              <a:t>: Каждая транспортная накладная должна отражаться в реестре, </a:t>
            </a:r>
            <a:r>
              <a:rPr lang="ru-RU" sz="1400" dirty="0" smtClean="0">
                <a:latin typeface="Century Gothic" panose="020B0502020202020204" pitchFamily="34" charset="0"/>
              </a:rPr>
              <a:t>должны быть </a:t>
            </a:r>
            <a:r>
              <a:rPr lang="ru-RU" sz="1400" dirty="0">
                <a:latin typeface="Century Gothic" panose="020B0502020202020204" pitchFamily="34" charset="0"/>
              </a:rPr>
              <a:t>заполнены поля «Сумма», «Номер» «Дата». Сумма всех накладных должна быть равна общей сумме платежных поручений/чеков.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47649" y="5216947"/>
            <a:ext cx="290513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47649" y="2928936"/>
            <a:ext cx="0" cy="228801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7649" y="2933699"/>
            <a:ext cx="290513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83395" y="2878931"/>
            <a:ext cx="109537" cy="10953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83395" y="4964906"/>
            <a:ext cx="109537" cy="10953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5" idx="2"/>
          </p:cNvCxnSpPr>
          <p:nvPr/>
        </p:nvCxnSpPr>
        <p:spPr>
          <a:xfrm flipH="1">
            <a:off x="361950" y="5019675"/>
            <a:ext cx="12144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83395" y="5163774"/>
            <a:ext cx="109537" cy="1095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58407" y="3768513"/>
            <a:ext cx="3542" cy="124483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1949" y="3768513"/>
            <a:ext cx="17621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95293" y="3713745"/>
            <a:ext cx="109537" cy="1095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4739696"/>
            <a:ext cx="4580340" cy="2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548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Часто задаваемые вопросы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" y="1343025"/>
            <a:ext cx="619125" cy="61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44" y="1341240"/>
            <a:ext cx="619125" cy="619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" y="3261481"/>
            <a:ext cx="619125" cy="619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44" y="3256718"/>
            <a:ext cx="619125" cy="61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0862" y="1478267"/>
            <a:ext cx="436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Сколько заявок можно подать в месяц?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7804" y="1385934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Что делать если архив документов не грузится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сайт из-за большого объема?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981" y="3409848"/>
            <a:ext cx="3757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Какой груз не подлежит компенсации?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327" y="3429522"/>
            <a:ext cx="4727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Я давно подал заявку, но ответ так и не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пришел…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396">
            <a:off x="3845659" y="4892271"/>
            <a:ext cx="3156617" cy="3155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167">
            <a:off x="9600481" y="5264574"/>
            <a:ext cx="3265526" cy="1837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784">
            <a:off x="547384" y="5203433"/>
            <a:ext cx="2502367" cy="14082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4166" y="1969699"/>
            <a:ext cx="3459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entury Gothic" panose="020B0502020202020204" pitchFamily="34" charset="0"/>
              </a:rPr>
              <a:t>Комиссией принято решение </a:t>
            </a:r>
            <a:r>
              <a:rPr lang="ru-RU" sz="1100" dirty="0" smtClean="0">
                <a:latin typeface="Century Gothic" panose="020B0502020202020204" pitchFamily="34" charset="0"/>
              </a:rPr>
              <a:t>ограничить количество  </a:t>
            </a:r>
            <a:r>
              <a:rPr lang="ru-RU" sz="1100" dirty="0">
                <a:latin typeface="Century Gothic" panose="020B0502020202020204" pitchFamily="34" charset="0"/>
              </a:rPr>
              <a:t>заявок в </a:t>
            </a:r>
            <a:r>
              <a:rPr lang="ru-RU" sz="1100" dirty="0" smtClean="0">
                <a:latin typeface="Century Gothic" panose="020B0502020202020204" pitchFamily="34" charset="0"/>
              </a:rPr>
              <a:t>месяц </a:t>
            </a:r>
            <a:r>
              <a:rPr lang="ru-RU" sz="1100" dirty="0">
                <a:latin typeface="Century Gothic" panose="020B0502020202020204" pitchFamily="34" charset="0"/>
              </a:rPr>
              <a:t>от одного субъекта МСП ОДНОЙ заявкой.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r>
              <a:rPr lang="ru-RU" sz="1100" b="1" dirty="0" smtClean="0">
                <a:latin typeface="Century Gothic" panose="020B0502020202020204" pitchFamily="34" charset="0"/>
              </a:rPr>
              <a:t>Лучше объединять </a:t>
            </a:r>
            <a:r>
              <a:rPr lang="ru-RU" sz="1100" b="1" dirty="0">
                <a:latin typeface="Century Gothic" panose="020B0502020202020204" pitchFamily="34" charset="0"/>
              </a:rPr>
              <a:t>все затраты в одну заявку и один раз в месяц </a:t>
            </a:r>
            <a:r>
              <a:rPr lang="ru-RU" sz="1100" b="1" dirty="0" smtClean="0">
                <a:latin typeface="Century Gothic" panose="020B0502020202020204" pitchFamily="34" charset="0"/>
              </a:rPr>
              <a:t>подавать </a:t>
            </a:r>
            <a:r>
              <a:rPr lang="ru-RU" sz="1100" b="1" dirty="0">
                <a:latin typeface="Century Gothic" panose="020B0502020202020204" pitchFamily="34" charset="0"/>
              </a:rPr>
              <a:t>общую </a:t>
            </a:r>
            <a:r>
              <a:rPr lang="ru-RU" sz="1100" b="1" dirty="0" smtClean="0">
                <a:latin typeface="Century Gothic" panose="020B0502020202020204" pitchFamily="34" charset="0"/>
              </a:rPr>
              <a:t>заявку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326" y="2075527"/>
            <a:ext cx="418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entury Gothic" panose="020B0502020202020204" pitchFamily="34" charset="0"/>
              </a:rPr>
              <a:t>Ограничение площадки для одного документа — </a:t>
            </a:r>
            <a:r>
              <a:rPr lang="ru-RU" sz="1100" dirty="0" smtClean="0">
                <a:latin typeface="Century Gothic" panose="020B0502020202020204" pitchFamily="34" charset="0"/>
              </a:rPr>
              <a:t>50 </a:t>
            </a:r>
            <a:r>
              <a:rPr lang="ru-RU" sz="1100" dirty="0" err="1" smtClean="0">
                <a:latin typeface="Century Gothic" panose="020B0502020202020204" pitchFamily="34" charset="0"/>
              </a:rPr>
              <a:t>мб</a:t>
            </a:r>
            <a:r>
              <a:rPr lang="ru-RU" sz="1100" dirty="0">
                <a:latin typeface="Century Gothic" panose="020B0502020202020204" pitchFamily="34" charset="0"/>
              </a:rPr>
              <a:t>. Если Ваш архив превышает этот объем — </a:t>
            </a:r>
            <a:r>
              <a:rPr lang="ru-RU" sz="1100" b="1" dirty="0">
                <a:latin typeface="Century Gothic" panose="020B0502020202020204" pitchFamily="34" charset="0"/>
              </a:rPr>
              <a:t>пришлите нам его на е-</a:t>
            </a:r>
            <a:r>
              <a:rPr lang="ru-RU" sz="1100" b="1" dirty="0" err="1">
                <a:latin typeface="Century Gothic" panose="020B0502020202020204" pitchFamily="34" charset="0"/>
              </a:rPr>
              <a:t>майл</a:t>
            </a:r>
            <a:r>
              <a:rPr lang="ru-RU" sz="1100" b="1" dirty="0">
                <a:latin typeface="Century Gothic" panose="020B0502020202020204" pitchFamily="34" charset="0"/>
              </a:rPr>
              <a:t> grooz@granov-soft.ru</a:t>
            </a:r>
            <a:r>
              <a:rPr lang="ru-RU" sz="1100" dirty="0">
                <a:latin typeface="Century Gothic" panose="020B0502020202020204" pitchFamily="34" charset="0"/>
              </a:rPr>
              <a:t> с пояснением к какой заявке данный </a:t>
            </a:r>
            <a:r>
              <a:rPr lang="ru-RU" sz="1100" dirty="0" smtClean="0">
                <a:latin typeface="Century Gothic" panose="020B0502020202020204" pitchFamily="34" charset="0"/>
              </a:rPr>
              <a:t>документ относи</a:t>
            </a:r>
            <a:r>
              <a:rPr lang="ru-RU" sz="1100" dirty="0">
                <a:latin typeface="Century Gothic" panose="020B0502020202020204" pitchFamily="34" charset="0"/>
              </a:rPr>
              <a:t>т</a:t>
            </a:r>
            <a:r>
              <a:rPr lang="ru-RU" sz="1100" dirty="0" smtClean="0">
                <a:latin typeface="Century Gothic" panose="020B0502020202020204" pitchFamily="34" charset="0"/>
              </a:rPr>
              <a:t>ся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435" y="3919950"/>
            <a:ext cx="315407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entury Gothic" panose="020B0502020202020204" pitchFamily="34" charset="0"/>
              </a:rPr>
              <a:t>Не компенсируются </a:t>
            </a:r>
            <a:r>
              <a:rPr lang="ru-RU" sz="1100" b="1" dirty="0">
                <a:latin typeface="Century Gothic" panose="020B0502020202020204" pitchFamily="34" charset="0"/>
              </a:rPr>
              <a:t>подакцизные товары </a:t>
            </a:r>
            <a:r>
              <a:rPr lang="ru-RU" sz="1100" dirty="0">
                <a:latin typeface="Century Gothic" panose="020B0502020202020204" pitchFamily="34" charset="0"/>
              </a:rPr>
              <a:t>(алкоголь, сигареты), </a:t>
            </a:r>
            <a:r>
              <a:rPr lang="ru-RU" sz="1100" b="1" dirty="0">
                <a:latin typeface="Century Gothic" panose="020B0502020202020204" pitchFamily="34" charset="0"/>
              </a:rPr>
              <a:t>продукты питания</a:t>
            </a:r>
            <a:r>
              <a:rPr lang="ru-RU" sz="1100" dirty="0">
                <a:latin typeface="Century Gothic" panose="020B0502020202020204" pitchFamily="34" charset="0"/>
              </a:rPr>
              <a:t> (кроме специфических для обеспечения деятельности общепита), товары, которые не используются непосредственно в ведении бизнеса субъекта МСП, а также товары которые используются для ремонта помещений </a:t>
            </a:r>
            <a:r>
              <a:rPr lang="ru-RU" sz="1100" dirty="0" smtClean="0">
                <a:latin typeface="Century Gothic" panose="020B0502020202020204" pitchFamily="34" charset="0"/>
              </a:rPr>
              <a:t>предпринимателя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043" y="3949456"/>
            <a:ext cx="387232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В случае отказа мы направляем уведомление</a:t>
            </a:r>
            <a:r>
              <a:rPr lang="ru-RU" sz="1100" dirty="0">
                <a:latin typeface="Century Gothic" panose="020B0502020202020204" pitchFamily="34" charset="0"/>
              </a:rPr>
              <a:t>,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r>
              <a:rPr lang="ru-RU" sz="1100" dirty="0" smtClean="0">
                <a:latin typeface="Century Gothic" panose="020B0502020202020204" pitchFamily="34" charset="0"/>
              </a:rPr>
              <a:t>в </a:t>
            </a:r>
            <a:r>
              <a:rPr lang="ru-RU" sz="1100" dirty="0">
                <a:latin typeface="Century Gothic" panose="020B0502020202020204" pitchFamily="34" charset="0"/>
              </a:rPr>
              <a:t>случае необходимости предоставления </a:t>
            </a:r>
            <a:r>
              <a:rPr lang="ru-RU" sz="1100" dirty="0" smtClean="0">
                <a:latin typeface="Century Gothic" panose="020B0502020202020204" pitchFamily="34" charset="0"/>
              </a:rPr>
              <a:t>дополнительных документов</a:t>
            </a:r>
            <a:r>
              <a:rPr lang="ru-RU" sz="1100" dirty="0">
                <a:latin typeface="Century Gothic" panose="020B0502020202020204" pitchFamily="34" charset="0"/>
              </a:rPr>
              <a:t>, получения пояснений — мы отправляем запрос. В обоих случаях мы используем </a:t>
            </a:r>
            <a:r>
              <a:rPr lang="ru-RU" sz="1100" dirty="0" smtClean="0">
                <a:latin typeface="Century Gothic" panose="020B0502020202020204" pitchFamily="34" charset="0"/>
              </a:rPr>
              <a:t>эл. </a:t>
            </a:r>
            <a:r>
              <a:rPr lang="ru-RU" sz="1100" dirty="0">
                <a:latin typeface="Century Gothic" panose="020B0502020202020204" pitchFamily="34" charset="0"/>
              </a:rPr>
              <a:t>почту, которую Вы указали при заполнении заявки. </a:t>
            </a:r>
            <a:r>
              <a:rPr lang="ru-RU" sz="1100" b="1" dirty="0">
                <a:latin typeface="Century Gothic" panose="020B0502020202020204" pitchFamily="34" charset="0"/>
              </a:rPr>
              <a:t>В случае положительного решения</a:t>
            </a:r>
            <a:r>
              <a:rPr lang="ru-RU" sz="1100" dirty="0">
                <a:latin typeface="Century Gothic" panose="020B0502020202020204" pitchFamily="34" charset="0"/>
              </a:rPr>
              <a:t> комиссии, после подготовки договора, </a:t>
            </a:r>
            <a:r>
              <a:rPr lang="ru-RU" sz="1100" b="1" dirty="0">
                <a:latin typeface="Century Gothic" panose="020B0502020202020204" pitchFamily="34" charset="0"/>
              </a:rPr>
              <a:t>мы присылаем СМС на телефон </a:t>
            </a:r>
            <a:r>
              <a:rPr lang="ru-RU" sz="1100" dirty="0" smtClean="0">
                <a:latin typeface="Century Gothic" panose="020B0502020202020204" pitchFamily="34" charset="0"/>
              </a:rPr>
              <a:t>с </a:t>
            </a:r>
            <a:r>
              <a:rPr lang="ru-RU" sz="1100" dirty="0">
                <a:latin typeface="Century Gothic" panose="020B0502020202020204" pitchFamily="34" charset="0"/>
              </a:rPr>
              <a:t>приглашением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r>
              <a:rPr lang="ru-RU" sz="1100" dirty="0" smtClean="0">
                <a:latin typeface="Century Gothic" panose="020B0502020202020204" pitchFamily="34" charset="0"/>
              </a:rPr>
              <a:t>на </a:t>
            </a:r>
            <a:r>
              <a:rPr lang="ru-RU" sz="1100" dirty="0">
                <a:latin typeface="Century Gothic" panose="020B0502020202020204" pitchFamily="34" charset="0"/>
              </a:rPr>
              <a:t>подписание договора.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r>
              <a:rPr lang="ru-RU" sz="1100" dirty="0" smtClean="0">
                <a:latin typeface="Century Gothic" panose="020B0502020202020204" pitchFamily="34" charset="0"/>
              </a:rPr>
              <a:t>Если </a:t>
            </a:r>
            <a:r>
              <a:rPr lang="ru-RU" sz="1100" dirty="0">
                <a:latin typeface="Century Gothic" panose="020B0502020202020204" pitchFamily="34" charset="0"/>
              </a:rPr>
              <a:t>ничего из вышеуказанного не случилось </a:t>
            </a:r>
            <a:r>
              <a:rPr lang="ru-RU" sz="1100" dirty="0" smtClean="0">
                <a:latin typeface="Century Gothic" panose="020B0502020202020204" pitchFamily="34" charset="0"/>
              </a:rPr>
              <a:t>— Ваша </a:t>
            </a:r>
            <a:r>
              <a:rPr lang="ru-RU" sz="1100" dirty="0">
                <a:latin typeface="Century Gothic" panose="020B0502020202020204" pitchFamily="34" charset="0"/>
              </a:rPr>
              <a:t>заявка все еще на рассмотрении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5399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17623" y="330597"/>
            <a:ext cx="1209292" cy="7739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1244" y="4651294"/>
            <a:ext cx="12374489" cy="2388005"/>
            <a:chOff x="0" y="0"/>
            <a:chExt cx="6278907" cy="1211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78907" cy="1211691"/>
            </a:xfrm>
            <a:custGeom>
              <a:avLst/>
              <a:gdLst/>
              <a:ahLst/>
              <a:cxnLst/>
              <a:rect l="l" t="t" r="r" b="b"/>
              <a:pathLst>
                <a:path w="6278907" h="1211691">
                  <a:moveTo>
                    <a:pt x="0" y="0"/>
                  </a:moveTo>
                  <a:lnTo>
                    <a:pt x="6278907" y="0"/>
                  </a:lnTo>
                  <a:lnTo>
                    <a:pt x="6278907" y="1211691"/>
                  </a:lnTo>
                  <a:lnTo>
                    <a:pt x="0" y="1211691"/>
                  </a:lnTo>
                  <a:close/>
                </a:path>
              </a:pathLst>
            </a:custGeom>
            <a:solidFill>
              <a:srgbClr val="07375B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235962" y="519769"/>
            <a:ext cx="213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Контакты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6286683" y="2634686"/>
            <a:ext cx="1551220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331-064</a:t>
            </a: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6305933" y="3617957"/>
            <a:ext cx="3373438" cy="367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Консультация 10 </a:t>
            </a:r>
            <a:r>
              <a:rPr lang="ru-RU" sz="2000" baseline="30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00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— 18 </a:t>
            </a:r>
            <a:r>
              <a:rPr lang="ru-RU" sz="2000" baseline="30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00</a:t>
            </a:r>
          </a:p>
          <a:p>
            <a:pPr algn="ctr">
              <a:lnSpc>
                <a:spcPts val="1500"/>
              </a:lnSpc>
            </a:pPr>
            <a:r>
              <a:rPr lang="ru-RU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(В рабочие дни)</a:t>
            </a:r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286683" y="2982906"/>
            <a:ext cx="4421188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grooz@granov-soft.ru </a:t>
            </a: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70" y="495682"/>
            <a:ext cx="939658" cy="540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65" y="330597"/>
            <a:ext cx="1232059" cy="8706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4233" y="3182703"/>
            <a:ext cx="2725551" cy="454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Роман </a:t>
            </a:r>
            <a:r>
              <a:rPr lang="ru-RU" sz="24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Гранов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6223241" y="4955397"/>
            <a:ext cx="1551220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456-814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6286683" y="5933436"/>
            <a:ext cx="483076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ул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 Комсомольская, 33а –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311</a:t>
            </a:r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86683" y="5404889"/>
            <a:ext cx="4421188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kulyan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arnorilsk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ru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4232" y="5516421"/>
            <a:ext cx="2725551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Роман </a:t>
            </a:r>
            <a:r>
              <a:rPr lang="ru-RU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Кулян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5" y="3484492"/>
            <a:ext cx="435035" cy="435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5318" y="2574289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 поддержке: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5962" y="4915482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Агентство развития Норильска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Инвестиции и развитие бизнес среды</a:t>
            </a:r>
            <a:endParaRPr lang="en-US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29200" y="4743450"/>
            <a:ext cx="0" cy="1990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29200" y="2335340"/>
            <a:ext cx="0" cy="19907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14" y="2545221"/>
            <a:ext cx="488647" cy="4886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14" y="4955397"/>
            <a:ext cx="488647" cy="488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44" y="3095817"/>
            <a:ext cx="371616" cy="3716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44" y="5503295"/>
            <a:ext cx="371616" cy="371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85" y="5919911"/>
            <a:ext cx="450485" cy="4504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51370" y="2795656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granov.tilda.ws/</a:t>
            </a:r>
            <a:r>
              <a:rPr lang="en-US" sz="1400" dirty="0" err="1" smtClean="0">
                <a:latin typeface="Century Gothic" panose="020B0502020202020204" pitchFamily="34" charset="0"/>
              </a:rPr>
              <a:t>grooz</a:t>
            </a:r>
            <a:r>
              <a:rPr lang="ru-RU" sz="1400" dirty="0" smtClean="0">
                <a:latin typeface="Century Gothic" panose="020B0502020202020204" pitchFamily="34" charset="0"/>
              </a:rPr>
              <a:t>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465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 программе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73" y="1124393"/>
            <a:ext cx="7105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ru-RU" sz="1400" dirty="0" smtClean="0">
                <a:latin typeface="Century Gothic" panose="020B0502020202020204" pitchFamily="34" charset="0"/>
              </a:rPr>
              <a:t>оддержка </a:t>
            </a:r>
            <a:r>
              <a:rPr lang="ru-RU" sz="1400" dirty="0">
                <a:latin typeface="Century Gothic" panose="020B0502020202020204" pitchFamily="34" charset="0"/>
              </a:rPr>
              <a:t>субъектов </a:t>
            </a:r>
            <a:r>
              <a:rPr lang="ru-RU" sz="1400" dirty="0" smtClean="0">
                <a:latin typeface="Century Gothic" panose="020B0502020202020204" pitchFamily="34" charset="0"/>
              </a:rPr>
              <a:t>МСП города </a:t>
            </a:r>
            <a:r>
              <a:rPr lang="ru-RU" sz="1400" dirty="0">
                <a:latin typeface="Century Gothic" panose="020B0502020202020204" pitchFamily="34" charset="0"/>
              </a:rPr>
              <a:t>Норильск в условиях пандемии </a:t>
            </a:r>
            <a:r>
              <a:rPr lang="ru-RU" sz="1400" dirty="0" err="1" smtClean="0">
                <a:latin typeface="Century Gothic" panose="020B0502020202020204" pitchFamily="34" charset="0"/>
              </a:rPr>
              <a:t>коронавируса</a:t>
            </a:r>
            <a:r>
              <a:rPr lang="ru-RU" sz="1400" dirty="0" smtClean="0">
                <a:latin typeface="Century Gothic" panose="020B0502020202020204" pitchFamily="34" charset="0"/>
              </a:rPr>
              <a:t> реализуется </a:t>
            </a:r>
            <a:r>
              <a:rPr lang="ru-RU" sz="1400" dirty="0">
                <a:latin typeface="Century Gothic" panose="020B0502020202020204" pitchFamily="34" charset="0"/>
              </a:rPr>
              <a:t>за счет </a:t>
            </a:r>
            <a:r>
              <a:rPr lang="ru-RU" sz="1400" dirty="0" smtClean="0">
                <a:latin typeface="Century Gothic" panose="020B0502020202020204" pitchFamily="34" charset="0"/>
              </a:rPr>
              <a:t>целевого </a:t>
            </a:r>
            <a:r>
              <a:rPr lang="ru-RU" sz="1400" dirty="0">
                <a:latin typeface="Century Gothic" panose="020B0502020202020204" pitchFamily="34" charset="0"/>
              </a:rPr>
              <a:t>пожертвования ПАО </a:t>
            </a:r>
            <a:r>
              <a:rPr lang="ru-RU" sz="1400" dirty="0" smtClean="0">
                <a:latin typeface="Century Gothic" panose="020B0502020202020204" pitchFamily="34" charset="0"/>
              </a:rPr>
              <a:t>ГМК </a:t>
            </a:r>
            <a:r>
              <a:rPr lang="ru-RU" sz="1400" dirty="0">
                <a:latin typeface="Century Gothic" panose="020B0502020202020204" pitchFamily="34" charset="0"/>
              </a:rPr>
              <a:t>«Норильский никель» в размере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60.8</a:t>
            </a:r>
            <a:r>
              <a:rPr lang="ru-RU" sz="1400" dirty="0" smtClean="0">
                <a:latin typeface="Century Gothic" panose="020B0502020202020204" pitchFamily="34" charset="0"/>
              </a:rPr>
              <a:t> млн </a:t>
            </a:r>
            <a:r>
              <a:rPr lang="ru-RU" sz="1400" dirty="0">
                <a:latin typeface="Century Gothic" panose="020B0502020202020204" pitchFamily="34" charset="0"/>
              </a:rPr>
              <a:t>руб.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В </a:t>
            </a:r>
            <a:r>
              <a:rPr lang="ru-RU" sz="1400" dirty="0">
                <a:latin typeface="Century Gothic" panose="020B0502020202020204" pitchFamily="34" charset="0"/>
              </a:rPr>
              <a:t>основе программы – адресная финансовая поддержка предпринимателей в форме компенсации транспортных </a:t>
            </a:r>
            <a:r>
              <a:rPr lang="ru-RU" sz="1400" dirty="0" smtClean="0">
                <a:latin typeface="Century Gothic" panose="020B0502020202020204" pitchFamily="34" charset="0"/>
              </a:rPr>
              <a:t>затрат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Freeform 145"/>
          <p:cNvSpPr>
            <a:spLocks/>
          </p:cNvSpPr>
          <p:nvPr/>
        </p:nvSpPr>
        <p:spPr bwMode="auto">
          <a:xfrm>
            <a:off x="3524478" y="3197340"/>
            <a:ext cx="890374" cy="653266"/>
          </a:xfrm>
          <a:custGeom>
            <a:avLst/>
            <a:gdLst/>
            <a:ahLst/>
            <a:cxnLst>
              <a:cxn ang="0">
                <a:pos x="76" y="161"/>
              </a:cxn>
              <a:cxn ang="0">
                <a:pos x="50" y="131"/>
              </a:cxn>
              <a:cxn ang="0">
                <a:pos x="103" y="67"/>
              </a:cxn>
              <a:cxn ang="0">
                <a:pos x="125" y="55"/>
              </a:cxn>
              <a:cxn ang="0">
                <a:pos x="134" y="45"/>
              </a:cxn>
              <a:cxn ang="0">
                <a:pos x="175" y="34"/>
              </a:cxn>
              <a:cxn ang="0">
                <a:pos x="220" y="11"/>
              </a:cxn>
              <a:cxn ang="0">
                <a:pos x="203" y="0"/>
              </a:cxn>
              <a:cxn ang="0">
                <a:pos x="136" y="25"/>
              </a:cxn>
              <a:cxn ang="0">
                <a:pos x="123" y="19"/>
              </a:cxn>
              <a:cxn ang="0">
                <a:pos x="109" y="25"/>
              </a:cxn>
              <a:cxn ang="0">
                <a:pos x="69" y="46"/>
              </a:cxn>
              <a:cxn ang="0">
                <a:pos x="52" y="49"/>
              </a:cxn>
              <a:cxn ang="0">
                <a:pos x="47" y="53"/>
              </a:cxn>
              <a:cxn ang="0">
                <a:pos x="50" y="61"/>
              </a:cxn>
              <a:cxn ang="0">
                <a:pos x="27" y="88"/>
              </a:cxn>
              <a:cxn ang="0">
                <a:pos x="34" y="98"/>
              </a:cxn>
              <a:cxn ang="0">
                <a:pos x="13" y="110"/>
              </a:cxn>
              <a:cxn ang="0">
                <a:pos x="13" y="117"/>
              </a:cxn>
              <a:cxn ang="0">
                <a:pos x="0" y="134"/>
              </a:cxn>
              <a:cxn ang="0">
                <a:pos x="8" y="143"/>
              </a:cxn>
              <a:cxn ang="0">
                <a:pos x="21" y="143"/>
              </a:cxn>
              <a:cxn ang="0">
                <a:pos x="27" y="158"/>
              </a:cxn>
              <a:cxn ang="0">
                <a:pos x="39" y="158"/>
              </a:cxn>
              <a:cxn ang="0">
                <a:pos x="42" y="161"/>
              </a:cxn>
              <a:cxn ang="0">
                <a:pos x="76" y="161"/>
              </a:cxn>
              <a:cxn ang="0">
                <a:pos x="72" y="156"/>
              </a:cxn>
              <a:cxn ang="0">
                <a:pos x="76" y="161"/>
              </a:cxn>
            </a:cxnLst>
            <a:rect l="0" t="0" r="r" b="b"/>
            <a:pathLst>
              <a:path w="220" h="161">
                <a:moveTo>
                  <a:pt x="76" y="161"/>
                </a:moveTo>
                <a:cubicBezTo>
                  <a:pt x="66" y="151"/>
                  <a:pt x="50" y="147"/>
                  <a:pt x="50" y="131"/>
                </a:cubicBezTo>
                <a:cubicBezTo>
                  <a:pt x="50" y="102"/>
                  <a:pt x="81" y="73"/>
                  <a:pt x="103" y="67"/>
                </a:cubicBezTo>
                <a:cubicBezTo>
                  <a:pt x="111" y="64"/>
                  <a:pt x="113" y="55"/>
                  <a:pt x="125" y="55"/>
                </a:cubicBezTo>
                <a:cubicBezTo>
                  <a:pt x="130" y="55"/>
                  <a:pt x="132" y="46"/>
                  <a:pt x="134" y="45"/>
                </a:cubicBezTo>
                <a:cubicBezTo>
                  <a:pt x="149" y="38"/>
                  <a:pt x="160" y="41"/>
                  <a:pt x="175" y="34"/>
                </a:cubicBezTo>
                <a:cubicBezTo>
                  <a:pt x="186" y="28"/>
                  <a:pt x="220" y="26"/>
                  <a:pt x="220" y="11"/>
                </a:cubicBezTo>
                <a:cubicBezTo>
                  <a:pt x="220" y="6"/>
                  <a:pt x="208" y="0"/>
                  <a:pt x="203" y="0"/>
                </a:cubicBezTo>
                <a:cubicBezTo>
                  <a:pt x="181" y="0"/>
                  <a:pt x="160" y="25"/>
                  <a:pt x="136" y="25"/>
                </a:cubicBezTo>
                <a:cubicBezTo>
                  <a:pt x="131" y="25"/>
                  <a:pt x="128" y="19"/>
                  <a:pt x="123" y="19"/>
                </a:cubicBezTo>
                <a:cubicBezTo>
                  <a:pt x="115" y="19"/>
                  <a:pt x="115" y="25"/>
                  <a:pt x="109" y="25"/>
                </a:cubicBezTo>
                <a:cubicBezTo>
                  <a:pt x="93" y="25"/>
                  <a:pt x="80" y="46"/>
                  <a:pt x="69" y="46"/>
                </a:cubicBezTo>
                <a:cubicBezTo>
                  <a:pt x="63" y="46"/>
                  <a:pt x="58" y="49"/>
                  <a:pt x="52" y="49"/>
                </a:cubicBezTo>
                <a:cubicBezTo>
                  <a:pt x="49" y="49"/>
                  <a:pt x="47" y="52"/>
                  <a:pt x="47" y="53"/>
                </a:cubicBezTo>
                <a:cubicBezTo>
                  <a:pt x="47" y="56"/>
                  <a:pt x="50" y="58"/>
                  <a:pt x="50" y="61"/>
                </a:cubicBezTo>
                <a:cubicBezTo>
                  <a:pt x="50" y="74"/>
                  <a:pt x="27" y="80"/>
                  <a:pt x="27" y="88"/>
                </a:cubicBezTo>
                <a:cubicBezTo>
                  <a:pt x="27" y="91"/>
                  <a:pt x="34" y="92"/>
                  <a:pt x="34" y="98"/>
                </a:cubicBezTo>
                <a:cubicBezTo>
                  <a:pt x="27" y="99"/>
                  <a:pt x="13" y="102"/>
                  <a:pt x="13" y="110"/>
                </a:cubicBezTo>
                <a:cubicBezTo>
                  <a:pt x="13" y="115"/>
                  <a:pt x="13" y="117"/>
                  <a:pt x="13" y="117"/>
                </a:cubicBezTo>
                <a:cubicBezTo>
                  <a:pt x="13" y="124"/>
                  <a:pt x="0" y="124"/>
                  <a:pt x="0" y="134"/>
                </a:cubicBezTo>
                <a:cubicBezTo>
                  <a:pt x="0" y="139"/>
                  <a:pt x="8" y="143"/>
                  <a:pt x="8" y="143"/>
                </a:cubicBezTo>
                <a:cubicBezTo>
                  <a:pt x="8" y="143"/>
                  <a:pt x="20" y="143"/>
                  <a:pt x="21" y="143"/>
                </a:cubicBezTo>
                <a:cubicBezTo>
                  <a:pt x="28" y="145"/>
                  <a:pt x="24" y="152"/>
                  <a:pt x="27" y="158"/>
                </a:cubicBezTo>
                <a:cubicBezTo>
                  <a:pt x="28" y="161"/>
                  <a:pt x="35" y="158"/>
                  <a:pt x="39" y="158"/>
                </a:cubicBezTo>
                <a:cubicBezTo>
                  <a:pt x="40" y="158"/>
                  <a:pt x="41" y="161"/>
                  <a:pt x="42" y="161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5" y="159"/>
                  <a:pt x="73" y="157"/>
                  <a:pt x="72" y="156"/>
                </a:cubicBezTo>
                <a:lnTo>
                  <a:pt x="76" y="16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46"/>
          <p:cNvSpPr>
            <a:spLocks/>
          </p:cNvSpPr>
          <p:nvPr/>
        </p:nvSpPr>
        <p:spPr bwMode="auto">
          <a:xfrm>
            <a:off x="2003330" y="3197340"/>
            <a:ext cx="8987055" cy="3341340"/>
          </a:xfrm>
          <a:custGeom>
            <a:avLst/>
            <a:gdLst/>
            <a:ahLst/>
            <a:cxnLst>
              <a:cxn ang="0">
                <a:pos x="1515" y="585"/>
              </a:cxn>
              <a:cxn ang="0">
                <a:pos x="1460" y="485"/>
              </a:cxn>
              <a:cxn ang="0">
                <a:pos x="1665" y="408"/>
              </a:cxn>
              <a:cxn ang="0">
                <a:pos x="1804" y="346"/>
              </a:cxn>
              <a:cxn ang="0">
                <a:pos x="1709" y="465"/>
              </a:cxn>
              <a:cxn ang="0">
                <a:pos x="1793" y="452"/>
              </a:cxn>
              <a:cxn ang="0">
                <a:pos x="1989" y="313"/>
              </a:cxn>
              <a:cxn ang="0">
                <a:pos x="2112" y="287"/>
              </a:cxn>
              <a:cxn ang="0">
                <a:pos x="1892" y="194"/>
              </a:cxn>
              <a:cxn ang="0">
                <a:pos x="1660" y="159"/>
              </a:cxn>
              <a:cxn ang="0">
                <a:pos x="1435" y="157"/>
              </a:cxn>
              <a:cxn ang="0">
                <a:pos x="1314" y="97"/>
              </a:cxn>
              <a:cxn ang="0">
                <a:pos x="1102" y="104"/>
              </a:cxn>
              <a:cxn ang="0">
                <a:pos x="1016" y="27"/>
              </a:cxn>
              <a:cxn ang="0">
                <a:pos x="758" y="117"/>
              </a:cxn>
              <a:cxn ang="0">
                <a:pos x="668" y="148"/>
              </a:cxn>
              <a:cxn ang="0">
                <a:pos x="644" y="121"/>
              </a:cxn>
              <a:cxn ang="0">
                <a:pos x="511" y="207"/>
              </a:cxn>
              <a:cxn ang="0">
                <a:pos x="322" y="247"/>
              </a:cxn>
              <a:cxn ang="0">
                <a:pos x="214" y="296"/>
              </a:cxn>
              <a:cxn ang="0">
                <a:pos x="229" y="227"/>
              </a:cxn>
              <a:cxn ang="0">
                <a:pos x="127" y="236"/>
              </a:cxn>
              <a:cxn ang="0">
                <a:pos x="136" y="312"/>
              </a:cxn>
              <a:cxn ang="0">
                <a:pos x="117" y="395"/>
              </a:cxn>
              <a:cxn ang="0">
                <a:pos x="50" y="446"/>
              </a:cxn>
              <a:cxn ang="0">
                <a:pos x="16" y="495"/>
              </a:cxn>
              <a:cxn ang="0">
                <a:pos x="54" y="558"/>
              </a:cxn>
              <a:cxn ang="0">
                <a:pos x="88" y="597"/>
              </a:cxn>
              <a:cxn ang="0">
                <a:pos x="112" y="644"/>
              </a:cxn>
              <a:cxn ang="0">
                <a:pos x="208" y="647"/>
              </a:cxn>
              <a:cxn ang="0">
                <a:pos x="225" y="626"/>
              </a:cxn>
              <a:cxn ang="0">
                <a:pos x="284" y="701"/>
              </a:cxn>
              <a:cxn ang="0">
                <a:pos x="350" y="732"/>
              </a:cxn>
              <a:cxn ang="0">
                <a:pos x="366" y="742"/>
              </a:cxn>
              <a:cxn ang="0">
                <a:pos x="349" y="634"/>
              </a:cxn>
              <a:cxn ang="0">
                <a:pos x="412" y="645"/>
              </a:cxn>
              <a:cxn ang="0">
                <a:pos x="427" y="700"/>
              </a:cxn>
              <a:cxn ang="0">
                <a:pos x="428" y="746"/>
              </a:cxn>
              <a:cxn ang="0">
                <a:pos x="447" y="755"/>
              </a:cxn>
              <a:cxn ang="0">
                <a:pos x="522" y="777"/>
              </a:cxn>
              <a:cxn ang="0">
                <a:pos x="559" y="781"/>
              </a:cxn>
              <a:cxn ang="0">
                <a:pos x="608" y="770"/>
              </a:cxn>
              <a:cxn ang="0">
                <a:pos x="654" y="772"/>
              </a:cxn>
              <a:cxn ang="0">
                <a:pos x="677" y="748"/>
              </a:cxn>
              <a:cxn ang="0">
                <a:pos x="829" y="593"/>
              </a:cxn>
              <a:cxn ang="0">
                <a:pos x="994" y="534"/>
              </a:cxn>
              <a:cxn ang="0">
                <a:pos x="1224" y="569"/>
              </a:cxn>
              <a:cxn ang="0">
                <a:pos x="1411" y="607"/>
              </a:cxn>
              <a:cxn ang="0">
                <a:pos x="1400" y="655"/>
              </a:cxn>
            </a:cxnLst>
            <a:rect l="0" t="0" r="r" b="b"/>
            <a:pathLst>
              <a:path w="2139" h="795">
                <a:moveTo>
                  <a:pt x="1398" y="684"/>
                </a:moveTo>
                <a:cubicBezTo>
                  <a:pt x="1398" y="684"/>
                  <a:pt x="1415" y="688"/>
                  <a:pt x="1429" y="688"/>
                </a:cubicBezTo>
                <a:cubicBezTo>
                  <a:pt x="1454" y="688"/>
                  <a:pt x="1478" y="635"/>
                  <a:pt x="1495" y="618"/>
                </a:cubicBezTo>
                <a:cubicBezTo>
                  <a:pt x="1502" y="610"/>
                  <a:pt x="1512" y="596"/>
                  <a:pt x="1515" y="585"/>
                </a:cubicBezTo>
                <a:cubicBezTo>
                  <a:pt x="1518" y="572"/>
                  <a:pt x="1513" y="564"/>
                  <a:pt x="1520" y="551"/>
                </a:cubicBezTo>
                <a:cubicBezTo>
                  <a:pt x="1522" y="547"/>
                  <a:pt x="1527" y="537"/>
                  <a:pt x="1527" y="527"/>
                </a:cubicBezTo>
                <a:cubicBezTo>
                  <a:pt x="1527" y="515"/>
                  <a:pt x="1508" y="492"/>
                  <a:pt x="1499" y="499"/>
                </a:cubicBezTo>
                <a:cubicBezTo>
                  <a:pt x="1473" y="518"/>
                  <a:pt x="1460" y="488"/>
                  <a:pt x="1460" y="485"/>
                </a:cubicBezTo>
                <a:cubicBezTo>
                  <a:pt x="1460" y="473"/>
                  <a:pt x="1483" y="459"/>
                  <a:pt x="1493" y="450"/>
                </a:cubicBezTo>
                <a:cubicBezTo>
                  <a:pt x="1506" y="436"/>
                  <a:pt x="1524" y="413"/>
                  <a:pt x="1543" y="408"/>
                </a:cubicBezTo>
                <a:cubicBezTo>
                  <a:pt x="1560" y="404"/>
                  <a:pt x="1613" y="399"/>
                  <a:pt x="1627" y="399"/>
                </a:cubicBezTo>
                <a:cubicBezTo>
                  <a:pt x="1645" y="399"/>
                  <a:pt x="1654" y="408"/>
                  <a:pt x="1665" y="408"/>
                </a:cubicBezTo>
                <a:cubicBezTo>
                  <a:pt x="1671" y="408"/>
                  <a:pt x="1675" y="408"/>
                  <a:pt x="1689" y="408"/>
                </a:cubicBezTo>
                <a:cubicBezTo>
                  <a:pt x="1696" y="379"/>
                  <a:pt x="1709" y="362"/>
                  <a:pt x="1740" y="362"/>
                </a:cubicBezTo>
                <a:cubicBezTo>
                  <a:pt x="1748" y="362"/>
                  <a:pt x="1751" y="360"/>
                  <a:pt x="1766" y="362"/>
                </a:cubicBezTo>
                <a:cubicBezTo>
                  <a:pt x="1759" y="368"/>
                  <a:pt x="1756" y="406"/>
                  <a:pt x="1804" y="346"/>
                </a:cubicBezTo>
                <a:cubicBezTo>
                  <a:pt x="1809" y="346"/>
                  <a:pt x="1832" y="355"/>
                  <a:pt x="1797" y="377"/>
                </a:cubicBezTo>
                <a:cubicBezTo>
                  <a:pt x="1785" y="385"/>
                  <a:pt x="1774" y="381"/>
                  <a:pt x="1766" y="393"/>
                </a:cubicBezTo>
                <a:cubicBezTo>
                  <a:pt x="1757" y="406"/>
                  <a:pt x="1749" y="423"/>
                  <a:pt x="1735" y="430"/>
                </a:cubicBezTo>
                <a:cubicBezTo>
                  <a:pt x="1724" y="436"/>
                  <a:pt x="1709" y="447"/>
                  <a:pt x="1709" y="465"/>
                </a:cubicBezTo>
                <a:cubicBezTo>
                  <a:pt x="1709" y="482"/>
                  <a:pt x="1714" y="535"/>
                  <a:pt x="1726" y="545"/>
                </a:cubicBezTo>
                <a:cubicBezTo>
                  <a:pt x="1735" y="532"/>
                  <a:pt x="1741" y="507"/>
                  <a:pt x="1760" y="503"/>
                </a:cubicBezTo>
                <a:cubicBezTo>
                  <a:pt x="1757" y="491"/>
                  <a:pt x="1777" y="488"/>
                  <a:pt x="1777" y="479"/>
                </a:cubicBezTo>
                <a:cubicBezTo>
                  <a:pt x="1777" y="464"/>
                  <a:pt x="1793" y="460"/>
                  <a:pt x="1793" y="452"/>
                </a:cubicBezTo>
                <a:cubicBezTo>
                  <a:pt x="1793" y="447"/>
                  <a:pt x="1788" y="442"/>
                  <a:pt x="1793" y="432"/>
                </a:cubicBezTo>
                <a:cubicBezTo>
                  <a:pt x="1828" y="356"/>
                  <a:pt x="1861" y="397"/>
                  <a:pt x="1874" y="397"/>
                </a:cubicBezTo>
                <a:cubicBezTo>
                  <a:pt x="1914" y="397"/>
                  <a:pt x="1941" y="347"/>
                  <a:pt x="1976" y="346"/>
                </a:cubicBezTo>
                <a:cubicBezTo>
                  <a:pt x="2041" y="345"/>
                  <a:pt x="1989" y="320"/>
                  <a:pt x="1989" y="313"/>
                </a:cubicBezTo>
                <a:cubicBezTo>
                  <a:pt x="1989" y="294"/>
                  <a:pt x="2015" y="297"/>
                  <a:pt x="2020" y="287"/>
                </a:cubicBezTo>
                <a:cubicBezTo>
                  <a:pt x="2022" y="282"/>
                  <a:pt x="2018" y="271"/>
                  <a:pt x="2026" y="271"/>
                </a:cubicBezTo>
                <a:cubicBezTo>
                  <a:pt x="2054" y="271"/>
                  <a:pt x="2077" y="309"/>
                  <a:pt x="2097" y="309"/>
                </a:cubicBezTo>
                <a:cubicBezTo>
                  <a:pt x="2106" y="309"/>
                  <a:pt x="2108" y="293"/>
                  <a:pt x="2112" y="287"/>
                </a:cubicBezTo>
                <a:cubicBezTo>
                  <a:pt x="2120" y="278"/>
                  <a:pt x="2127" y="279"/>
                  <a:pt x="2139" y="275"/>
                </a:cubicBezTo>
                <a:cubicBezTo>
                  <a:pt x="2123" y="254"/>
                  <a:pt x="2071" y="242"/>
                  <a:pt x="2046" y="227"/>
                </a:cubicBezTo>
                <a:cubicBezTo>
                  <a:pt x="2011" y="207"/>
                  <a:pt x="1965" y="185"/>
                  <a:pt x="1914" y="185"/>
                </a:cubicBezTo>
                <a:cubicBezTo>
                  <a:pt x="1900" y="185"/>
                  <a:pt x="1890" y="188"/>
                  <a:pt x="1892" y="194"/>
                </a:cubicBezTo>
                <a:cubicBezTo>
                  <a:pt x="1906" y="237"/>
                  <a:pt x="1872" y="194"/>
                  <a:pt x="1863" y="194"/>
                </a:cubicBezTo>
                <a:cubicBezTo>
                  <a:pt x="1762" y="192"/>
                  <a:pt x="1762" y="192"/>
                  <a:pt x="1762" y="192"/>
                </a:cubicBezTo>
                <a:cubicBezTo>
                  <a:pt x="1756" y="169"/>
                  <a:pt x="1741" y="161"/>
                  <a:pt x="1711" y="161"/>
                </a:cubicBezTo>
                <a:cubicBezTo>
                  <a:pt x="1695" y="161"/>
                  <a:pt x="1670" y="167"/>
                  <a:pt x="1660" y="159"/>
                </a:cubicBezTo>
                <a:cubicBezTo>
                  <a:pt x="1652" y="151"/>
                  <a:pt x="1651" y="141"/>
                  <a:pt x="1638" y="137"/>
                </a:cubicBezTo>
                <a:cubicBezTo>
                  <a:pt x="1611" y="128"/>
                  <a:pt x="1582" y="121"/>
                  <a:pt x="1548" y="121"/>
                </a:cubicBezTo>
                <a:cubicBezTo>
                  <a:pt x="1513" y="121"/>
                  <a:pt x="1509" y="140"/>
                  <a:pt x="1506" y="157"/>
                </a:cubicBezTo>
                <a:cubicBezTo>
                  <a:pt x="1473" y="157"/>
                  <a:pt x="1457" y="157"/>
                  <a:pt x="1435" y="157"/>
                </a:cubicBezTo>
                <a:cubicBezTo>
                  <a:pt x="1423" y="157"/>
                  <a:pt x="1421" y="147"/>
                  <a:pt x="1407" y="146"/>
                </a:cubicBezTo>
                <a:cubicBezTo>
                  <a:pt x="1405" y="152"/>
                  <a:pt x="1403" y="166"/>
                  <a:pt x="1396" y="166"/>
                </a:cubicBezTo>
                <a:cubicBezTo>
                  <a:pt x="1377" y="166"/>
                  <a:pt x="1369" y="143"/>
                  <a:pt x="1369" y="130"/>
                </a:cubicBezTo>
                <a:cubicBezTo>
                  <a:pt x="1369" y="127"/>
                  <a:pt x="1405" y="105"/>
                  <a:pt x="1314" y="97"/>
                </a:cubicBezTo>
                <a:cubicBezTo>
                  <a:pt x="1303" y="96"/>
                  <a:pt x="1296" y="101"/>
                  <a:pt x="1296" y="115"/>
                </a:cubicBezTo>
                <a:cubicBezTo>
                  <a:pt x="1248" y="115"/>
                  <a:pt x="1248" y="115"/>
                  <a:pt x="1248" y="115"/>
                </a:cubicBezTo>
                <a:cubicBezTo>
                  <a:pt x="1233" y="111"/>
                  <a:pt x="1157" y="102"/>
                  <a:pt x="1147" y="86"/>
                </a:cubicBezTo>
                <a:cubicBezTo>
                  <a:pt x="1089" y="133"/>
                  <a:pt x="1102" y="104"/>
                  <a:pt x="1102" y="104"/>
                </a:cubicBezTo>
                <a:cubicBezTo>
                  <a:pt x="1116" y="87"/>
                  <a:pt x="1249" y="51"/>
                  <a:pt x="1140" y="24"/>
                </a:cubicBezTo>
                <a:cubicBezTo>
                  <a:pt x="1094" y="24"/>
                  <a:pt x="1094" y="24"/>
                  <a:pt x="1094" y="24"/>
                </a:cubicBezTo>
                <a:cubicBezTo>
                  <a:pt x="1089" y="12"/>
                  <a:pt x="1079" y="0"/>
                  <a:pt x="1060" y="0"/>
                </a:cubicBezTo>
                <a:cubicBezTo>
                  <a:pt x="1038" y="0"/>
                  <a:pt x="1028" y="17"/>
                  <a:pt x="1016" y="27"/>
                </a:cubicBezTo>
                <a:cubicBezTo>
                  <a:pt x="1008" y="33"/>
                  <a:pt x="951" y="56"/>
                  <a:pt x="956" y="35"/>
                </a:cubicBezTo>
                <a:cubicBezTo>
                  <a:pt x="941" y="40"/>
                  <a:pt x="879" y="44"/>
                  <a:pt x="847" y="73"/>
                </a:cubicBezTo>
                <a:cubicBezTo>
                  <a:pt x="840" y="79"/>
                  <a:pt x="838" y="97"/>
                  <a:pt x="828" y="97"/>
                </a:cubicBezTo>
                <a:cubicBezTo>
                  <a:pt x="813" y="97"/>
                  <a:pt x="758" y="92"/>
                  <a:pt x="758" y="117"/>
                </a:cubicBezTo>
                <a:cubicBezTo>
                  <a:pt x="758" y="122"/>
                  <a:pt x="763" y="128"/>
                  <a:pt x="765" y="135"/>
                </a:cubicBezTo>
                <a:cubicBezTo>
                  <a:pt x="755" y="141"/>
                  <a:pt x="752" y="135"/>
                  <a:pt x="721" y="135"/>
                </a:cubicBezTo>
                <a:cubicBezTo>
                  <a:pt x="695" y="170"/>
                  <a:pt x="697" y="129"/>
                  <a:pt x="691" y="121"/>
                </a:cubicBezTo>
                <a:cubicBezTo>
                  <a:pt x="689" y="136"/>
                  <a:pt x="679" y="142"/>
                  <a:pt x="668" y="148"/>
                </a:cubicBezTo>
                <a:cubicBezTo>
                  <a:pt x="671" y="160"/>
                  <a:pt x="690" y="173"/>
                  <a:pt x="677" y="188"/>
                </a:cubicBezTo>
                <a:cubicBezTo>
                  <a:pt x="667" y="198"/>
                  <a:pt x="695" y="230"/>
                  <a:pt x="680" y="230"/>
                </a:cubicBezTo>
                <a:cubicBezTo>
                  <a:pt x="662" y="230"/>
                  <a:pt x="657" y="164"/>
                  <a:pt x="657" y="150"/>
                </a:cubicBezTo>
                <a:cubicBezTo>
                  <a:pt x="657" y="135"/>
                  <a:pt x="681" y="129"/>
                  <a:pt x="644" y="121"/>
                </a:cubicBezTo>
                <a:cubicBezTo>
                  <a:pt x="625" y="118"/>
                  <a:pt x="589" y="149"/>
                  <a:pt x="589" y="166"/>
                </a:cubicBezTo>
                <a:cubicBezTo>
                  <a:pt x="589" y="186"/>
                  <a:pt x="598" y="199"/>
                  <a:pt x="608" y="210"/>
                </a:cubicBezTo>
                <a:cubicBezTo>
                  <a:pt x="633" y="248"/>
                  <a:pt x="574" y="205"/>
                  <a:pt x="552" y="200"/>
                </a:cubicBezTo>
                <a:cubicBezTo>
                  <a:pt x="492" y="184"/>
                  <a:pt x="512" y="204"/>
                  <a:pt x="511" y="207"/>
                </a:cubicBezTo>
                <a:cubicBezTo>
                  <a:pt x="509" y="241"/>
                  <a:pt x="495" y="214"/>
                  <a:pt x="487" y="214"/>
                </a:cubicBezTo>
                <a:cubicBezTo>
                  <a:pt x="473" y="214"/>
                  <a:pt x="445" y="233"/>
                  <a:pt x="425" y="223"/>
                </a:cubicBezTo>
                <a:cubicBezTo>
                  <a:pt x="415" y="197"/>
                  <a:pt x="349" y="256"/>
                  <a:pt x="333" y="256"/>
                </a:cubicBezTo>
                <a:cubicBezTo>
                  <a:pt x="327" y="256"/>
                  <a:pt x="320" y="252"/>
                  <a:pt x="322" y="247"/>
                </a:cubicBezTo>
                <a:cubicBezTo>
                  <a:pt x="329" y="229"/>
                  <a:pt x="319" y="191"/>
                  <a:pt x="300" y="249"/>
                </a:cubicBezTo>
                <a:cubicBezTo>
                  <a:pt x="298" y="253"/>
                  <a:pt x="306" y="255"/>
                  <a:pt x="306" y="263"/>
                </a:cubicBezTo>
                <a:cubicBezTo>
                  <a:pt x="306" y="278"/>
                  <a:pt x="283" y="267"/>
                  <a:pt x="271" y="271"/>
                </a:cubicBezTo>
                <a:cubicBezTo>
                  <a:pt x="259" y="275"/>
                  <a:pt x="265" y="318"/>
                  <a:pt x="214" y="296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189" y="311"/>
                  <a:pt x="192" y="284"/>
                  <a:pt x="183" y="271"/>
                </a:cubicBezTo>
                <a:cubicBezTo>
                  <a:pt x="202" y="271"/>
                  <a:pt x="212" y="271"/>
                  <a:pt x="230" y="276"/>
                </a:cubicBezTo>
                <a:cubicBezTo>
                  <a:pt x="255" y="282"/>
                  <a:pt x="304" y="251"/>
                  <a:pt x="229" y="227"/>
                </a:cubicBezTo>
                <a:cubicBezTo>
                  <a:pt x="208" y="220"/>
                  <a:pt x="160" y="196"/>
                  <a:pt x="145" y="196"/>
                </a:cubicBezTo>
                <a:cubicBezTo>
                  <a:pt x="144" y="196"/>
                  <a:pt x="144" y="195"/>
                  <a:pt x="133" y="196"/>
                </a:cubicBezTo>
                <a:cubicBezTo>
                  <a:pt x="127" y="200"/>
                  <a:pt x="111" y="208"/>
                  <a:pt x="111" y="219"/>
                </a:cubicBezTo>
                <a:cubicBezTo>
                  <a:pt x="111" y="227"/>
                  <a:pt x="127" y="226"/>
                  <a:pt x="127" y="236"/>
                </a:cubicBezTo>
                <a:cubicBezTo>
                  <a:pt x="127" y="244"/>
                  <a:pt x="119" y="247"/>
                  <a:pt x="119" y="255"/>
                </a:cubicBezTo>
                <a:cubicBezTo>
                  <a:pt x="119" y="263"/>
                  <a:pt x="128" y="268"/>
                  <a:pt x="128" y="277"/>
                </a:cubicBezTo>
                <a:cubicBezTo>
                  <a:pt x="128" y="282"/>
                  <a:pt x="123" y="285"/>
                  <a:pt x="123" y="290"/>
                </a:cubicBezTo>
                <a:cubicBezTo>
                  <a:pt x="123" y="300"/>
                  <a:pt x="136" y="302"/>
                  <a:pt x="136" y="312"/>
                </a:cubicBezTo>
                <a:cubicBezTo>
                  <a:pt x="136" y="315"/>
                  <a:pt x="132" y="317"/>
                  <a:pt x="131" y="318"/>
                </a:cubicBezTo>
                <a:cubicBezTo>
                  <a:pt x="135" y="325"/>
                  <a:pt x="145" y="327"/>
                  <a:pt x="145" y="336"/>
                </a:cubicBezTo>
                <a:cubicBezTo>
                  <a:pt x="145" y="351"/>
                  <a:pt x="115" y="367"/>
                  <a:pt x="106" y="379"/>
                </a:cubicBezTo>
                <a:cubicBezTo>
                  <a:pt x="109" y="384"/>
                  <a:pt x="114" y="387"/>
                  <a:pt x="117" y="395"/>
                </a:cubicBezTo>
                <a:cubicBezTo>
                  <a:pt x="111" y="398"/>
                  <a:pt x="98" y="405"/>
                  <a:pt x="92" y="405"/>
                </a:cubicBezTo>
                <a:cubicBezTo>
                  <a:pt x="85" y="405"/>
                  <a:pt x="80" y="402"/>
                  <a:pt x="70" y="402"/>
                </a:cubicBezTo>
                <a:cubicBezTo>
                  <a:pt x="61" y="402"/>
                  <a:pt x="38" y="410"/>
                  <a:pt x="45" y="417"/>
                </a:cubicBezTo>
                <a:cubicBezTo>
                  <a:pt x="67" y="438"/>
                  <a:pt x="56" y="446"/>
                  <a:pt x="50" y="446"/>
                </a:cubicBezTo>
                <a:cubicBezTo>
                  <a:pt x="42" y="446"/>
                  <a:pt x="40" y="435"/>
                  <a:pt x="33" y="435"/>
                </a:cubicBezTo>
                <a:cubicBezTo>
                  <a:pt x="25" y="435"/>
                  <a:pt x="15" y="455"/>
                  <a:pt x="15" y="465"/>
                </a:cubicBezTo>
                <a:cubicBezTo>
                  <a:pt x="15" y="483"/>
                  <a:pt x="1" y="480"/>
                  <a:pt x="0" y="496"/>
                </a:cubicBezTo>
                <a:cubicBezTo>
                  <a:pt x="6" y="495"/>
                  <a:pt x="11" y="495"/>
                  <a:pt x="16" y="495"/>
                </a:cubicBezTo>
                <a:cubicBezTo>
                  <a:pt x="24" y="495"/>
                  <a:pt x="30" y="494"/>
                  <a:pt x="39" y="494"/>
                </a:cubicBezTo>
                <a:cubicBezTo>
                  <a:pt x="48" y="494"/>
                  <a:pt x="52" y="510"/>
                  <a:pt x="52" y="520"/>
                </a:cubicBezTo>
                <a:cubicBezTo>
                  <a:pt x="52" y="526"/>
                  <a:pt x="46" y="529"/>
                  <a:pt x="46" y="535"/>
                </a:cubicBezTo>
                <a:cubicBezTo>
                  <a:pt x="46" y="544"/>
                  <a:pt x="54" y="550"/>
                  <a:pt x="54" y="558"/>
                </a:cubicBezTo>
                <a:cubicBezTo>
                  <a:pt x="54" y="563"/>
                  <a:pt x="46" y="565"/>
                  <a:pt x="44" y="568"/>
                </a:cubicBezTo>
                <a:cubicBezTo>
                  <a:pt x="39" y="576"/>
                  <a:pt x="37" y="583"/>
                  <a:pt x="37" y="593"/>
                </a:cubicBezTo>
                <a:cubicBezTo>
                  <a:pt x="37" y="606"/>
                  <a:pt x="46" y="603"/>
                  <a:pt x="56" y="603"/>
                </a:cubicBezTo>
                <a:cubicBezTo>
                  <a:pt x="70" y="603"/>
                  <a:pt x="77" y="597"/>
                  <a:pt x="88" y="597"/>
                </a:cubicBezTo>
                <a:cubicBezTo>
                  <a:pt x="99" y="597"/>
                  <a:pt x="97" y="620"/>
                  <a:pt x="108" y="620"/>
                </a:cubicBezTo>
                <a:cubicBezTo>
                  <a:pt x="108" y="638"/>
                  <a:pt x="108" y="638"/>
                  <a:pt x="108" y="638"/>
                </a:cubicBezTo>
                <a:cubicBezTo>
                  <a:pt x="108" y="640"/>
                  <a:pt x="109" y="641"/>
                  <a:pt x="110" y="641"/>
                </a:cubicBezTo>
                <a:cubicBezTo>
                  <a:pt x="112" y="644"/>
                  <a:pt x="112" y="644"/>
                  <a:pt x="112" y="644"/>
                </a:cubicBezTo>
                <a:cubicBezTo>
                  <a:pt x="114" y="644"/>
                  <a:pt x="120" y="642"/>
                  <a:pt x="123" y="641"/>
                </a:cubicBezTo>
                <a:cubicBezTo>
                  <a:pt x="132" y="639"/>
                  <a:pt x="133" y="627"/>
                  <a:pt x="143" y="627"/>
                </a:cubicBezTo>
                <a:cubicBezTo>
                  <a:pt x="151" y="627"/>
                  <a:pt x="171" y="660"/>
                  <a:pt x="177" y="660"/>
                </a:cubicBezTo>
                <a:cubicBezTo>
                  <a:pt x="184" y="660"/>
                  <a:pt x="205" y="651"/>
                  <a:pt x="208" y="647"/>
                </a:cubicBezTo>
                <a:cubicBezTo>
                  <a:pt x="207" y="647"/>
                  <a:pt x="196" y="645"/>
                  <a:pt x="196" y="645"/>
                </a:cubicBezTo>
                <a:cubicBezTo>
                  <a:pt x="194" y="645"/>
                  <a:pt x="189" y="644"/>
                  <a:pt x="189" y="638"/>
                </a:cubicBezTo>
                <a:cubicBezTo>
                  <a:pt x="189" y="635"/>
                  <a:pt x="221" y="623"/>
                  <a:pt x="233" y="619"/>
                </a:cubicBezTo>
                <a:cubicBezTo>
                  <a:pt x="233" y="619"/>
                  <a:pt x="227" y="625"/>
                  <a:pt x="225" y="626"/>
                </a:cubicBezTo>
                <a:cubicBezTo>
                  <a:pt x="226" y="629"/>
                  <a:pt x="237" y="641"/>
                  <a:pt x="211" y="647"/>
                </a:cubicBezTo>
                <a:cubicBezTo>
                  <a:pt x="223" y="673"/>
                  <a:pt x="273" y="669"/>
                  <a:pt x="273" y="704"/>
                </a:cubicBezTo>
                <a:cubicBezTo>
                  <a:pt x="275" y="703"/>
                  <a:pt x="275" y="703"/>
                  <a:pt x="275" y="703"/>
                </a:cubicBezTo>
                <a:cubicBezTo>
                  <a:pt x="278" y="702"/>
                  <a:pt x="280" y="701"/>
                  <a:pt x="284" y="701"/>
                </a:cubicBezTo>
                <a:cubicBezTo>
                  <a:pt x="298" y="701"/>
                  <a:pt x="297" y="710"/>
                  <a:pt x="302" y="719"/>
                </a:cubicBezTo>
                <a:cubicBezTo>
                  <a:pt x="303" y="721"/>
                  <a:pt x="312" y="726"/>
                  <a:pt x="312" y="726"/>
                </a:cubicBezTo>
                <a:cubicBezTo>
                  <a:pt x="320" y="729"/>
                  <a:pt x="322" y="742"/>
                  <a:pt x="335" y="742"/>
                </a:cubicBezTo>
                <a:cubicBezTo>
                  <a:pt x="344" y="742"/>
                  <a:pt x="344" y="734"/>
                  <a:pt x="350" y="732"/>
                </a:cubicBezTo>
                <a:cubicBezTo>
                  <a:pt x="354" y="731"/>
                  <a:pt x="353" y="731"/>
                  <a:pt x="357" y="731"/>
                </a:cubicBezTo>
                <a:cubicBezTo>
                  <a:pt x="358" y="733"/>
                  <a:pt x="358" y="737"/>
                  <a:pt x="360" y="739"/>
                </a:cubicBezTo>
                <a:cubicBezTo>
                  <a:pt x="359" y="739"/>
                  <a:pt x="360" y="740"/>
                  <a:pt x="360" y="741"/>
                </a:cubicBezTo>
                <a:cubicBezTo>
                  <a:pt x="366" y="742"/>
                  <a:pt x="366" y="742"/>
                  <a:pt x="366" y="742"/>
                </a:cubicBezTo>
                <a:cubicBezTo>
                  <a:pt x="371" y="735"/>
                  <a:pt x="371" y="724"/>
                  <a:pt x="378" y="721"/>
                </a:cubicBezTo>
                <a:cubicBezTo>
                  <a:pt x="366" y="714"/>
                  <a:pt x="348" y="688"/>
                  <a:pt x="348" y="673"/>
                </a:cubicBezTo>
                <a:cubicBezTo>
                  <a:pt x="348" y="668"/>
                  <a:pt x="338" y="662"/>
                  <a:pt x="338" y="655"/>
                </a:cubicBezTo>
                <a:cubicBezTo>
                  <a:pt x="338" y="653"/>
                  <a:pt x="347" y="637"/>
                  <a:pt x="349" y="634"/>
                </a:cubicBezTo>
                <a:cubicBezTo>
                  <a:pt x="351" y="635"/>
                  <a:pt x="365" y="628"/>
                  <a:pt x="366" y="627"/>
                </a:cubicBezTo>
                <a:cubicBezTo>
                  <a:pt x="377" y="623"/>
                  <a:pt x="384" y="620"/>
                  <a:pt x="399" y="620"/>
                </a:cubicBezTo>
                <a:cubicBezTo>
                  <a:pt x="423" y="620"/>
                  <a:pt x="427" y="631"/>
                  <a:pt x="436" y="645"/>
                </a:cubicBezTo>
                <a:cubicBezTo>
                  <a:pt x="429" y="650"/>
                  <a:pt x="420" y="645"/>
                  <a:pt x="412" y="645"/>
                </a:cubicBezTo>
                <a:cubicBezTo>
                  <a:pt x="400" y="645"/>
                  <a:pt x="383" y="656"/>
                  <a:pt x="381" y="656"/>
                </a:cubicBezTo>
                <a:cubicBezTo>
                  <a:pt x="382" y="665"/>
                  <a:pt x="389" y="664"/>
                  <a:pt x="391" y="669"/>
                </a:cubicBezTo>
                <a:cubicBezTo>
                  <a:pt x="400" y="684"/>
                  <a:pt x="412" y="690"/>
                  <a:pt x="412" y="707"/>
                </a:cubicBezTo>
                <a:cubicBezTo>
                  <a:pt x="415" y="705"/>
                  <a:pt x="424" y="701"/>
                  <a:pt x="427" y="700"/>
                </a:cubicBezTo>
                <a:cubicBezTo>
                  <a:pt x="427" y="707"/>
                  <a:pt x="434" y="710"/>
                  <a:pt x="434" y="717"/>
                </a:cubicBezTo>
                <a:cubicBezTo>
                  <a:pt x="421" y="717"/>
                  <a:pt x="421" y="717"/>
                  <a:pt x="421" y="717"/>
                </a:cubicBezTo>
                <a:cubicBezTo>
                  <a:pt x="417" y="717"/>
                  <a:pt x="413" y="721"/>
                  <a:pt x="412" y="728"/>
                </a:cubicBezTo>
                <a:cubicBezTo>
                  <a:pt x="421" y="729"/>
                  <a:pt x="428" y="738"/>
                  <a:pt x="428" y="746"/>
                </a:cubicBezTo>
                <a:cubicBezTo>
                  <a:pt x="428" y="751"/>
                  <a:pt x="424" y="753"/>
                  <a:pt x="424" y="757"/>
                </a:cubicBezTo>
                <a:cubicBezTo>
                  <a:pt x="424" y="761"/>
                  <a:pt x="428" y="765"/>
                  <a:pt x="429" y="766"/>
                </a:cubicBezTo>
                <a:cubicBezTo>
                  <a:pt x="429" y="762"/>
                  <a:pt x="434" y="762"/>
                  <a:pt x="438" y="761"/>
                </a:cubicBezTo>
                <a:cubicBezTo>
                  <a:pt x="443" y="759"/>
                  <a:pt x="442" y="757"/>
                  <a:pt x="447" y="755"/>
                </a:cubicBezTo>
                <a:cubicBezTo>
                  <a:pt x="455" y="752"/>
                  <a:pt x="460" y="754"/>
                  <a:pt x="466" y="749"/>
                </a:cubicBezTo>
                <a:cubicBezTo>
                  <a:pt x="476" y="755"/>
                  <a:pt x="482" y="755"/>
                  <a:pt x="491" y="758"/>
                </a:cubicBezTo>
                <a:cubicBezTo>
                  <a:pt x="502" y="762"/>
                  <a:pt x="505" y="772"/>
                  <a:pt x="518" y="772"/>
                </a:cubicBezTo>
                <a:cubicBezTo>
                  <a:pt x="518" y="774"/>
                  <a:pt x="521" y="775"/>
                  <a:pt x="522" y="777"/>
                </a:cubicBezTo>
                <a:cubicBezTo>
                  <a:pt x="523" y="781"/>
                  <a:pt x="522" y="787"/>
                  <a:pt x="524" y="793"/>
                </a:cubicBezTo>
                <a:cubicBezTo>
                  <a:pt x="529" y="787"/>
                  <a:pt x="533" y="795"/>
                  <a:pt x="537" y="795"/>
                </a:cubicBezTo>
                <a:cubicBezTo>
                  <a:pt x="542" y="795"/>
                  <a:pt x="544" y="791"/>
                  <a:pt x="547" y="788"/>
                </a:cubicBezTo>
                <a:cubicBezTo>
                  <a:pt x="551" y="784"/>
                  <a:pt x="556" y="784"/>
                  <a:pt x="559" y="781"/>
                </a:cubicBezTo>
                <a:cubicBezTo>
                  <a:pt x="567" y="773"/>
                  <a:pt x="568" y="762"/>
                  <a:pt x="579" y="762"/>
                </a:cubicBezTo>
                <a:cubicBezTo>
                  <a:pt x="583" y="762"/>
                  <a:pt x="582" y="764"/>
                  <a:pt x="586" y="764"/>
                </a:cubicBezTo>
                <a:cubicBezTo>
                  <a:pt x="587" y="769"/>
                  <a:pt x="597" y="765"/>
                  <a:pt x="600" y="765"/>
                </a:cubicBezTo>
                <a:cubicBezTo>
                  <a:pt x="604" y="765"/>
                  <a:pt x="605" y="770"/>
                  <a:pt x="608" y="770"/>
                </a:cubicBezTo>
                <a:cubicBezTo>
                  <a:pt x="617" y="770"/>
                  <a:pt x="624" y="765"/>
                  <a:pt x="627" y="759"/>
                </a:cubicBezTo>
                <a:cubicBezTo>
                  <a:pt x="628" y="760"/>
                  <a:pt x="629" y="759"/>
                  <a:pt x="630" y="759"/>
                </a:cubicBezTo>
                <a:cubicBezTo>
                  <a:pt x="634" y="759"/>
                  <a:pt x="636" y="749"/>
                  <a:pt x="645" y="749"/>
                </a:cubicBezTo>
                <a:cubicBezTo>
                  <a:pt x="654" y="749"/>
                  <a:pt x="644" y="772"/>
                  <a:pt x="654" y="772"/>
                </a:cubicBezTo>
                <a:cubicBezTo>
                  <a:pt x="664" y="772"/>
                  <a:pt x="668" y="764"/>
                  <a:pt x="677" y="764"/>
                </a:cubicBezTo>
                <a:cubicBezTo>
                  <a:pt x="682" y="764"/>
                  <a:pt x="686" y="764"/>
                  <a:pt x="692" y="765"/>
                </a:cubicBezTo>
                <a:cubicBezTo>
                  <a:pt x="692" y="763"/>
                  <a:pt x="692" y="763"/>
                  <a:pt x="692" y="763"/>
                </a:cubicBezTo>
                <a:cubicBezTo>
                  <a:pt x="690" y="753"/>
                  <a:pt x="688" y="750"/>
                  <a:pt x="677" y="748"/>
                </a:cubicBezTo>
                <a:cubicBezTo>
                  <a:pt x="678" y="739"/>
                  <a:pt x="687" y="719"/>
                  <a:pt x="694" y="719"/>
                </a:cubicBezTo>
                <a:cubicBezTo>
                  <a:pt x="735" y="719"/>
                  <a:pt x="763" y="698"/>
                  <a:pt x="763" y="649"/>
                </a:cubicBezTo>
                <a:cubicBezTo>
                  <a:pt x="785" y="645"/>
                  <a:pt x="787" y="618"/>
                  <a:pt x="800" y="620"/>
                </a:cubicBezTo>
                <a:cubicBezTo>
                  <a:pt x="836" y="624"/>
                  <a:pt x="822" y="600"/>
                  <a:pt x="829" y="593"/>
                </a:cubicBezTo>
                <a:cubicBezTo>
                  <a:pt x="847" y="578"/>
                  <a:pt x="873" y="578"/>
                  <a:pt x="895" y="565"/>
                </a:cubicBezTo>
                <a:cubicBezTo>
                  <a:pt x="898" y="563"/>
                  <a:pt x="906" y="554"/>
                  <a:pt x="913" y="554"/>
                </a:cubicBezTo>
                <a:cubicBezTo>
                  <a:pt x="924" y="554"/>
                  <a:pt x="943" y="567"/>
                  <a:pt x="961" y="567"/>
                </a:cubicBezTo>
                <a:cubicBezTo>
                  <a:pt x="986" y="567"/>
                  <a:pt x="981" y="534"/>
                  <a:pt x="994" y="534"/>
                </a:cubicBezTo>
                <a:cubicBezTo>
                  <a:pt x="1002" y="534"/>
                  <a:pt x="1029" y="538"/>
                  <a:pt x="1032" y="545"/>
                </a:cubicBezTo>
                <a:cubicBezTo>
                  <a:pt x="1042" y="573"/>
                  <a:pt x="1060" y="558"/>
                  <a:pt x="1072" y="558"/>
                </a:cubicBezTo>
                <a:cubicBezTo>
                  <a:pt x="1099" y="558"/>
                  <a:pt x="1107" y="580"/>
                  <a:pt x="1135" y="580"/>
                </a:cubicBezTo>
                <a:cubicBezTo>
                  <a:pt x="1160" y="580"/>
                  <a:pt x="1192" y="557"/>
                  <a:pt x="1224" y="569"/>
                </a:cubicBezTo>
                <a:cubicBezTo>
                  <a:pt x="1266" y="586"/>
                  <a:pt x="1245" y="512"/>
                  <a:pt x="1301" y="512"/>
                </a:cubicBezTo>
                <a:cubicBezTo>
                  <a:pt x="1340" y="512"/>
                  <a:pt x="1339" y="543"/>
                  <a:pt x="1354" y="567"/>
                </a:cubicBezTo>
                <a:cubicBezTo>
                  <a:pt x="1360" y="576"/>
                  <a:pt x="1379" y="577"/>
                  <a:pt x="1387" y="585"/>
                </a:cubicBezTo>
                <a:cubicBezTo>
                  <a:pt x="1393" y="590"/>
                  <a:pt x="1398" y="607"/>
                  <a:pt x="1411" y="607"/>
                </a:cubicBezTo>
                <a:cubicBezTo>
                  <a:pt x="1426" y="607"/>
                  <a:pt x="1428" y="593"/>
                  <a:pt x="1446" y="593"/>
                </a:cubicBezTo>
                <a:cubicBezTo>
                  <a:pt x="1446" y="604"/>
                  <a:pt x="1446" y="604"/>
                  <a:pt x="1446" y="604"/>
                </a:cubicBezTo>
                <a:cubicBezTo>
                  <a:pt x="1437" y="614"/>
                  <a:pt x="1433" y="638"/>
                  <a:pt x="1422" y="644"/>
                </a:cubicBezTo>
                <a:cubicBezTo>
                  <a:pt x="1412" y="650"/>
                  <a:pt x="1394" y="651"/>
                  <a:pt x="1400" y="655"/>
                </a:cubicBezTo>
                <a:cubicBezTo>
                  <a:pt x="1415" y="665"/>
                  <a:pt x="1398" y="684"/>
                  <a:pt x="1398" y="684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2" name="Прямая соединительная линия 61"/>
          <p:cNvCxnSpPr>
            <a:stCxn id="59" idx="6"/>
            <a:endCxn id="2" idx="3"/>
          </p:cNvCxnSpPr>
          <p:nvPr/>
        </p:nvCxnSpPr>
        <p:spPr>
          <a:xfrm flipV="1">
            <a:off x="2913869" y="4366697"/>
            <a:ext cx="2470096" cy="9447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54"/>
          <p:cNvSpPr>
            <a:spLocks/>
          </p:cNvSpPr>
          <p:nvPr/>
        </p:nvSpPr>
        <p:spPr bwMode="auto">
          <a:xfrm>
            <a:off x="5983661" y="2744743"/>
            <a:ext cx="513196" cy="361569"/>
          </a:xfrm>
          <a:custGeom>
            <a:avLst/>
            <a:gdLst/>
            <a:ahLst/>
            <a:cxnLst>
              <a:cxn ang="0">
                <a:pos x="99" y="68"/>
              </a:cxn>
              <a:cxn ang="0">
                <a:pos x="90" y="74"/>
              </a:cxn>
              <a:cxn ang="0">
                <a:pos x="41" y="66"/>
              </a:cxn>
              <a:cxn ang="0">
                <a:pos x="17" y="50"/>
              </a:cxn>
              <a:cxn ang="0">
                <a:pos x="50" y="36"/>
              </a:cxn>
              <a:cxn ang="0">
                <a:pos x="32" y="36"/>
              </a:cxn>
              <a:cxn ang="0">
                <a:pos x="0" y="26"/>
              </a:cxn>
              <a:cxn ang="0">
                <a:pos x="46" y="0"/>
              </a:cxn>
              <a:cxn ang="0">
                <a:pos x="72" y="17"/>
              </a:cxn>
              <a:cxn ang="0">
                <a:pos x="67" y="18"/>
              </a:cxn>
              <a:cxn ang="0">
                <a:pos x="67" y="27"/>
              </a:cxn>
              <a:cxn ang="0">
                <a:pos x="59" y="35"/>
              </a:cxn>
              <a:cxn ang="0">
                <a:pos x="68" y="35"/>
              </a:cxn>
              <a:cxn ang="0">
                <a:pos x="81" y="39"/>
              </a:cxn>
              <a:cxn ang="0">
                <a:pos x="90" y="39"/>
              </a:cxn>
              <a:cxn ang="0">
                <a:pos x="105" y="48"/>
              </a:cxn>
              <a:cxn ang="0">
                <a:pos x="101" y="57"/>
              </a:cxn>
              <a:cxn ang="0">
                <a:pos x="92" y="62"/>
              </a:cxn>
              <a:cxn ang="0">
                <a:pos x="99" y="68"/>
              </a:cxn>
            </a:cxnLst>
            <a:rect l="0" t="0" r="r" b="b"/>
            <a:pathLst>
              <a:path w="105" h="74">
                <a:moveTo>
                  <a:pt x="99" y="68"/>
                </a:moveTo>
                <a:cubicBezTo>
                  <a:pt x="99" y="72"/>
                  <a:pt x="94" y="74"/>
                  <a:pt x="90" y="74"/>
                </a:cubicBezTo>
                <a:cubicBezTo>
                  <a:pt x="71" y="74"/>
                  <a:pt x="57" y="66"/>
                  <a:pt x="41" y="66"/>
                </a:cubicBezTo>
                <a:cubicBezTo>
                  <a:pt x="35" y="66"/>
                  <a:pt x="24" y="54"/>
                  <a:pt x="17" y="50"/>
                </a:cubicBezTo>
                <a:cubicBezTo>
                  <a:pt x="32" y="46"/>
                  <a:pt x="36" y="41"/>
                  <a:pt x="50" y="36"/>
                </a:cubicBezTo>
                <a:cubicBezTo>
                  <a:pt x="46" y="36"/>
                  <a:pt x="35" y="36"/>
                  <a:pt x="32" y="36"/>
                </a:cubicBezTo>
                <a:cubicBezTo>
                  <a:pt x="20" y="36"/>
                  <a:pt x="11" y="32"/>
                  <a:pt x="0" y="26"/>
                </a:cubicBezTo>
                <a:cubicBezTo>
                  <a:pt x="18" y="21"/>
                  <a:pt x="25" y="0"/>
                  <a:pt x="46" y="0"/>
                </a:cubicBezTo>
                <a:cubicBezTo>
                  <a:pt x="58" y="0"/>
                  <a:pt x="65" y="12"/>
                  <a:pt x="72" y="17"/>
                </a:cubicBezTo>
                <a:cubicBezTo>
                  <a:pt x="68" y="19"/>
                  <a:pt x="69" y="18"/>
                  <a:pt x="67" y="18"/>
                </a:cubicBezTo>
                <a:cubicBezTo>
                  <a:pt x="68" y="23"/>
                  <a:pt x="67" y="24"/>
                  <a:pt x="67" y="27"/>
                </a:cubicBezTo>
                <a:cubicBezTo>
                  <a:pt x="67" y="29"/>
                  <a:pt x="62" y="33"/>
                  <a:pt x="59" y="35"/>
                </a:cubicBezTo>
                <a:cubicBezTo>
                  <a:pt x="63" y="33"/>
                  <a:pt x="65" y="35"/>
                  <a:pt x="68" y="35"/>
                </a:cubicBezTo>
                <a:cubicBezTo>
                  <a:pt x="73" y="35"/>
                  <a:pt x="76" y="39"/>
                  <a:pt x="81" y="39"/>
                </a:cubicBezTo>
                <a:cubicBezTo>
                  <a:pt x="84" y="39"/>
                  <a:pt x="87" y="39"/>
                  <a:pt x="90" y="39"/>
                </a:cubicBezTo>
                <a:cubicBezTo>
                  <a:pt x="99" y="39"/>
                  <a:pt x="99" y="42"/>
                  <a:pt x="105" y="48"/>
                </a:cubicBezTo>
                <a:cubicBezTo>
                  <a:pt x="100" y="51"/>
                  <a:pt x="101" y="52"/>
                  <a:pt x="101" y="57"/>
                </a:cubicBezTo>
                <a:cubicBezTo>
                  <a:pt x="101" y="61"/>
                  <a:pt x="95" y="62"/>
                  <a:pt x="92" y="62"/>
                </a:cubicBezTo>
                <a:cubicBezTo>
                  <a:pt x="95" y="63"/>
                  <a:pt x="99" y="65"/>
                  <a:pt x="99" y="6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Полилиния 6"/>
          <p:cNvSpPr/>
          <p:nvPr/>
        </p:nvSpPr>
        <p:spPr>
          <a:xfrm>
            <a:off x="5437846" y="4314997"/>
            <a:ext cx="733425" cy="686159"/>
          </a:xfrm>
          <a:custGeom>
            <a:avLst/>
            <a:gdLst>
              <a:gd name="connsiteX0" fmla="*/ 914400 w 914400"/>
              <a:gd name="connsiteY0" fmla="*/ 819509 h 819509"/>
              <a:gd name="connsiteX1" fmla="*/ 155275 w 914400"/>
              <a:gd name="connsiteY1" fmla="*/ 448573 h 819509"/>
              <a:gd name="connsiteX2" fmla="*/ 0 w 914400"/>
              <a:gd name="connsiteY2" fmla="*/ 0 h 819509"/>
              <a:gd name="connsiteX0" fmla="*/ 733425 w 733425"/>
              <a:gd name="connsiteY0" fmla="*/ 686159 h 686159"/>
              <a:gd name="connsiteX1" fmla="*/ 155275 w 733425"/>
              <a:gd name="connsiteY1" fmla="*/ 448573 h 686159"/>
              <a:gd name="connsiteX2" fmla="*/ 0 w 733425"/>
              <a:gd name="connsiteY2" fmla="*/ 0 h 68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686159">
                <a:moveTo>
                  <a:pt x="733425" y="686159"/>
                </a:moveTo>
                <a:cubicBezTo>
                  <a:pt x="430062" y="568983"/>
                  <a:pt x="277512" y="562933"/>
                  <a:pt x="155275" y="448573"/>
                </a:cubicBezTo>
                <a:cubicBezTo>
                  <a:pt x="33038" y="334213"/>
                  <a:pt x="1437" y="15599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2910254" y="3591849"/>
            <a:ext cx="2474301" cy="715650"/>
          </a:xfrm>
          <a:custGeom>
            <a:avLst/>
            <a:gdLst>
              <a:gd name="connsiteX0" fmla="*/ 0 w 2540977"/>
              <a:gd name="connsiteY0" fmla="*/ 1214287 h 1381341"/>
              <a:gd name="connsiteX1" fmla="*/ 694592 w 2540977"/>
              <a:gd name="connsiteY1" fmla="*/ 53703 h 1381341"/>
              <a:gd name="connsiteX2" fmla="*/ 2198077 w 2540977"/>
              <a:gd name="connsiteY2" fmla="*/ 273510 h 1381341"/>
              <a:gd name="connsiteX3" fmla="*/ 1899138 w 2540977"/>
              <a:gd name="connsiteY3" fmla="*/ 985687 h 1381341"/>
              <a:gd name="connsiteX4" fmla="*/ 2540977 w 2540977"/>
              <a:gd name="connsiteY4" fmla="*/ 1381341 h 1381341"/>
              <a:gd name="connsiteX0" fmla="*/ 0 w 2469539"/>
              <a:gd name="connsiteY0" fmla="*/ 1214287 h 1386103"/>
              <a:gd name="connsiteX1" fmla="*/ 694592 w 2469539"/>
              <a:gd name="connsiteY1" fmla="*/ 53703 h 1386103"/>
              <a:gd name="connsiteX2" fmla="*/ 2198077 w 2469539"/>
              <a:gd name="connsiteY2" fmla="*/ 273510 h 1386103"/>
              <a:gd name="connsiteX3" fmla="*/ 1899138 w 2469539"/>
              <a:gd name="connsiteY3" fmla="*/ 985687 h 1386103"/>
              <a:gd name="connsiteX4" fmla="*/ 2469539 w 2469539"/>
              <a:gd name="connsiteY4" fmla="*/ 1386103 h 1386103"/>
              <a:gd name="connsiteX0" fmla="*/ 0 w 2474301"/>
              <a:gd name="connsiteY0" fmla="*/ 1214287 h 1371816"/>
              <a:gd name="connsiteX1" fmla="*/ 694592 w 2474301"/>
              <a:gd name="connsiteY1" fmla="*/ 53703 h 1371816"/>
              <a:gd name="connsiteX2" fmla="*/ 2198077 w 2474301"/>
              <a:gd name="connsiteY2" fmla="*/ 273510 h 1371816"/>
              <a:gd name="connsiteX3" fmla="*/ 1899138 w 2474301"/>
              <a:gd name="connsiteY3" fmla="*/ 985687 h 1371816"/>
              <a:gd name="connsiteX4" fmla="*/ 2474301 w 2474301"/>
              <a:gd name="connsiteY4" fmla="*/ 1371816 h 1371816"/>
              <a:gd name="connsiteX0" fmla="*/ 0 w 2474301"/>
              <a:gd name="connsiteY0" fmla="*/ 1216128 h 1373657"/>
              <a:gd name="connsiteX1" fmla="*/ 694592 w 2474301"/>
              <a:gd name="connsiteY1" fmla="*/ 55544 h 1373657"/>
              <a:gd name="connsiteX2" fmla="*/ 2198077 w 2474301"/>
              <a:gd name="connsiteY2" fmla="*/ 275351 h 1373657"/>
              <a:gd name="connsiteX3" fmla="*/ 1908663 w 2474301"/>
              <a:gd name="connsiteY3" fmla="*/ 1068491 h 1373657"/>
              <a:gd name="connsiteX4" fmla="*/ 2474301 w 2474301"/>
              <a:gd name="connsiteY4" fmla="*/ 1373657 h 1373657"/>
              <a:gd name="connsiteX0" fmla="*/ 0 w 2474301"/>
              <a:gd name="connsiteY0" fmla="*/ 1230708 h 1388237"/>
              <a:gd name="connsiteX1" fmla="*/ 694592 w 2474301"/>
              <a:gd name="connsiteY1" fmla="*/ 70124 h 1388237"/>
              <a:gd name="connsiteX2" fmla="*/ 1645627 w 2474301"/>
              <a:gd name="connsiteY2" fmla="*/ 232781 h 1388237"/>
              <a:gd name="connsiteX3" fmla="*/ 1908663 w 2474301"/>
              <a:gd name="connsiteY3" fmla="*/ 1083071 h 1388237"/>
              <a:gd name="connsiteX4" fmla="*/ 2474301 w 2474301"/>
              <a:gd name="connsiteY4" fmla="*/ 1388237 h 1388237"/>
              <a:gd name="connsiteX0" fmla="*/ 0 w 2474301"/>
              <a:gd name="connsiteY0" fmla="*/ 1196515 h 1354044"/>
              <a:gd name="connsiteX1" fmla="*/ 713642 w 2474301"/>
              <a:gd name="connsiteY1" fmla="*/ 78794 h 1354044"/>
              <a:gd name="connsiteX2" fmla="*/ 1645627 w 2474301"/>
              <a:gd name="connsiteY2" fmla="*/ 198588 h 1354044"/>
              <a:gd name="connsiteX3" fmla="*/ 1908663 w 2474301"/>
              <a:gd name="connsiteY3" fmla="*/ 1048878 h 1354044"/>
              <a:gd name="connsiteX4" fmla="*/ 2474301 w 2474301"/>
              <a:gd name="connsiteY4" fmla="*/ 1354044 h 1354044"/>
              <a:gd name="connsiteX0" fmla="*/ 0 w 2474301"/>
              <a:gd name="connsiteY0" fmla="*/ 1178368 h 1335897"/>
              <a:gd name="connsiteX1" fmla="*/ 785080 w 2474301"/>
              <a:gd name="connsiteY1" fmla="*/ 84459 h 1335897"/>
              <a:gd name="connsiteX2" fmla="*/ 1645627 w 2474301"/>
              <a:gd name="connsiteY2" fmla="*/ 180441 h 1335897"/>
              <a:gd name="connsiteX3" fmla="*/ 1908663 w 2474301"/>
              <a:gd name="connsiteY3" fmla="*/ 1030731 h 1335897"/>
              <a:gd name="connsiteX4" fmla="*/ 2474301 w 2474301"/>
              <a:gd name="connsiteY4" fmla="*/ 1335897 h 1335897"/>
              <a:gd name="connsiteX0" fmla="*/ 0 w 2474301"/>
              <a:gd name="connsiteY0" fmla="*/ 1166969 h 1324498"/>
              <a:gd name="connsiteX1" fmla="*/ 785080 w 2474301"/>
              <a:gd name="connsiteY1" fmla="*/ 73060 h 1324498"/>
              <a:gd name="connsiteX2" fmla="*/ 1698015 w 2474301"/>
              <a:gd name="connsiteY2" fmla="*/ 202379 h 1324498"/>
              <a:gd name="connsiteX3" fmla="*/ 1908663 w 2474301"/>
              <a:gd name="connsiteY3" fmla="*/ 1019332 h 1324498"/>
              <a:gd name="connsiteX4" fmla="*/ 2474301 w 2474301"/>
              <a:gd name="connsiteY4" fmla="*/ 1324498 h 1324498"/>
              <a:gd name="connsiteX0" fmla="*/ 0 w 2474301"/>
              <a:gd name="connsiteY0" fmla="*/ 964839 h 1122368"/>
              <a:gd name="connsiteX1" fmla="*/ 1218467 w 2474301"/>
              <a:gd name="connsiteY1" fmla="*/ 732942 h 1122368"/>
              <a:gd name="connsiteX2" fmla="*/ 1698015 w 2474301"/>
              <a:gd name="connsiteY2" fmla="*/ 249 h 1122368"/>
              <a:gd name="connsiteX3" fmla="*/ 1908663 w 2474301"/>
              <a:gd name="connsiteY3" fmla="*/ 817202 h 1122368"/>
              <a:gd name="connsiteX4" fmla="*/ 2474301 w 2474301"/>
              <a:gd name="connsiteY4" fmla="*/ 1122368 h 1122368"/>
              <a:gd name="connsiteX0" fmla="*/ 0 w 2474301"/>
              <a:gd name="connsiteY0" fmla="*/ 684011 h 841540"/>
              <a:gd name="connsiteX1" fmla="*/ 1218467 w 2474301"/>
              <a:gd name="connsiteY1" fmla="*/ 452114 h 841540"/>
              <a:gd name="connsiteX2" fmla="*/ 1893278 w 2474301"/>
              <a:gd name="connsiteY2" fmla="*/ 409 h 841540"/>
              <a:gd name="connsiteX3" fmla="*/ 1908663 w 2474301"/>
              <a:gd name="connsiteY3" fmla="*/ 536374 h 841540"/>
              <a:gd name="connsiteX4" fmla="*/ 2474301 w 2474301"/>
              <a:gd name="connsiteY4" fmla="*/ 841540 h 841540"/>
              <a:gd name="connsiteX0" fmla="*/ 0 w 2474301"/>
              <a:gd name="connsiteY0" fmla="*/ 641194 h 798723"/>
              <a:gd name="connsiteX1" fmla="*/ 1218467 w 2474301"/>
              <a:gd name="connsiteY1" fmla="*/ 409297 h 798723"/>
              <a:gd name="connsiteX2" fmla="*/ 1921853 w 2474301"/>
              <a:gd name="connsiteY2" fmla="*/ 454 h 798723"/>
              <a:gd name="connsiteX3" fmla="*/ 1908663 w 2474301"/>
              <a:gd name="connsiteY3" fmla="*/ 493557 h 798723"/>
              <a:gd name="connsiteX4" fmla="*/ 2474301 w 2474301"/>
              <a:gd name="connsiteY4" fmla="*/ 798723 h 798723"/>
              <a:gd name="connsiteX0" fmla="*/ 0 w 2474301"/>
              <a:gd name="connsiteY0" fmla="*/ 641879 h 799408"/>
              <a:gd name="connsiteX1" fmla="*/ 1218467 w 2474301"/>
              <a:gd name="connsiteY1" fmla="*/ 409982 h 799408"/>
              <a:gd name="connsiteX2" fmla="*/ 1921853 w 2474301"/>
              <a:gd name="connsiteY2" fmla="*/ 1139 h 799408"/>
              <a:gd name="connsiteX3" fmla="*/ 1942001 w 2474301"/>
              <a:gd name="connsiteY3" fmla="*/ 546629 h 799408"/>
              <a:gd name="connsiteX4" fmla="*/ 2474301 w 2474301"/>
              <a:gd name="connsiteY4" fmla="*/ 799408 h 799408"/>
              <a:gd name="connsiteX0" fmla="*/ 0 w 2474301"/>
              <a:gd name="connsiteY0" fmla="*/ 642927 h 800456"/>
              <a:gd name="connsiteX1" fmla="*/ 1218467 w 2474301"/>
              <a:gd name="connsiteY1" fmla="*/ 411030 h 800456"/>
              <a:gd name="connsiteX2" fmla="*/ 1921853 w 2474301"/>
              <a:gd name="connsiteY2" fmla="*/ 2187 h 800456"/>
              <a:gd name="connsiteX3" fmla="*/ 1922951 w 2474301"/>
              <a:gd name="connsiteY3" fmla="*/ 604827 h 800456"/>
              <a:gd name="connsiteX4" fmla="*/ 2474301 w 2474301"/>
              <a:gd name="connsiteY4" fmla="*/ 800456 h 800456"/>
              <a:gd name="connsiteX0" fmla="*/ 0 w 2474301"/>
              <a:gd name="connsiteY0" fmla="*/ 643233 h 800762"/>
              <a:gd name="connsiteX1" fmla="*/ 1218467 w 2474301"/>
              <a:gd name="connsiteY1" fmla="*/ 411336 h 800762"/>
              <a:gd name="connsiteX2" fmla="*/ 1921853 w 2474301"/>
              <a:gd name="connsiteY2" fmla="*/ 2493 h 800762"/>
              <a:gd name="connsiteX3" fmla="*/ 1922951 w 2474301"/>
              <a:gd name="connsiteY3" fmla="*/ 619421 h 800762"/>
              <a:gd name="connsiteX4" fmla="*/ 2474301 w 2474301"/>
              <a:gd name="connsiteY4" fmla="*/ 800762 h 800762"/>
              <a:gd name="connsiteX0" fmla="*/ 0 w 2474301"/>
              <a:gd name="connsiteY0" fmla="*/ 558121 h 715650"/>
              <a:gd name="connsiteX1" fmla="*/ 1218467 w 2474301"/>
              <a:gd name="connsiteY1" fmla="*/ 326224 h 715650"/>
              <a:gd name="connsiteX2" fmla="*/ 1869465 w 2474301"/>
              <a:gd name="connsiteY2" fmla="*/ 3106 h 715650"/>
              <a:gd name="connsiteX3" fmla="*/ 1922951 w 2474301"/>
              <a:gd name="connsiteY3" fmla="*/ 534309 h 715650"/>
              <a:gd name="connsiteX4" fmla="*/ 2474301 w 2474301"/>
              <a:gd name="connsiteY4" fmla="*/ 715650 h 7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301" h="715650">
                <a:moveTo>
                  <a:pt x="0" y="558121"/>
                </a:moveTo>
                <a:cubicBezTo>
                  <a:pt x="164123" y="56227"/>
                  <a:pt x="906890" y="418726"/>
                  <a:pt x="1218467" y="326224"/>
                </a:cubicBezTo>
                <a:cubicBezTo>
                  <a:pt x="1530044" y="233722"/>
                  <a:pt x="1752051" y="-31575"/>
                  <a:pt x="1869465" y="3106"/>
                </a:cubicBezTo>
                <a:cubicBezTo>
                  <a:pt x="1986879" y="37787"/>
                  <a:pt x="1822145" y="415552"/>
                  <a:pt x="1922951" y="534309"/>
                </a:cubicBezTo>
                <a:cubicBezTo>
                  <a:pt x="2023757" y="653066"/>
                  <a:pt x="2365863" y="632123"/>
                  <a:pt x="2474301" y="7156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361647" y="4236615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837669" y="4084215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761469" y="5235247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457140" y="3991698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Норильск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42987" y="3676607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Мурманск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98286" y="4888599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Москва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6" y="4398527"/>
            <a:ext cx="418647" cy="41864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265" flipH="1">
            <a:off x="5685637" y="4469918"/>
            <a:ext cx="382276" cy="3763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635" y="0"/>
            <a:ext cx="4411507" cy="4724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06912" y="4664102"/>
            <a:ext cx="1282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Красноярск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(приоритет)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743">
            <a:off x="3998804" y="3391811"/>
            <a:ext cx="438684" cy="438684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6109590" y="4915837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465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Статистика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73" y="2278691"/>
            <a:ext cx="4333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Уже оплачено договоров на сумму</a:t>
            </a:r>
          </a:p>
          <a:p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31,4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млн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5" y="3877975"/>
            <a:ext cx="4692832" cy="2640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473" y="1267791"/>
            <a:ext cx="1478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246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57"/>
          <p:cNvGrpSpPr/>
          <p:nvPr/>
        </p:nvGrpSpPr>
        <p:grpSpPr>
          <a:xfrm>
            <a:off x="7196288" y="3185145"/>
            <a:ext cx="561758" cy="2534708"/>
            <a:chOff x="669035" y="1189182"/>
            <a:chExt cx="864105" cy="2822743"/>
          </a:xfrm>
        </p:grpSpPr>
        <p:sp>
          <p:nvSpPr>
            <p:cNvPr id="12" name="Rounded Rectangle 41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44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47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48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49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50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53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54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55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56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127"/>
          <p:cNvGrpSpPr/>
          <p:nvPr/>
        </p:nvGrpSpPr>
        <p:grpSpPr>
          <a:xfrm>
            <a:off x="8098837" y="3185145"/>
            <a:ext cx="561758" cy="2534708"/>
            <a:chOff x="1572768" y="1880466"/>
            <a:chExt cx="561758" cy="2534708"/>
          </a:xfrm>
        </p:grpSpPr>
        <p:sp>
          <p:nvSpPr>
            <p:cNvPr id="23" name="Rounded Rectangle 59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60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61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62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63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64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65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66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67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68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128"/>
          <p:cNvGrpSpPr/>
          <p:nvPr/>
        </p:nvGrpSpPr>
        <p:grpSpPr>
          <a:xfrm>
            <a:off x="9001386" y="3185145"/>
            <a:ext cx="561758" cy="2534708"/>
            <a:chOff x="2476500" y="1880466"/>
            <a:chExt cx="561758" cy="2534708"/>
          </a:xfrm>
        </p:grpSpPr>
        <p:sp>
          <p:nvSpPr>
            <p:cNvPr id="34" name="Rounded Rectangle 70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71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72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73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74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75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76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77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78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79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129"/>
          <p:cNvGrpSpPr/>
          <p:nvPr/>
        </p:nvGrpSpPr>
        <p:grpSpPr>
          <a:xfrm>
            <a:off x="9903935" y="3185145"/>
            <a:ext cx="561758" cy="2534708"/>
            <a:chOff x="3380232" y="1880466"/>
            <a:chExt cx="561758" cy="2534708"/>
          </a:xfrm>
        </p:grpSpPr>
        <p:sp>
          <p:nvSpPr>
            <p:cNvPr id="45" name="Rounded Rectangle 81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82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83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84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85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86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87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88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89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90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279"/>
          <p:cNvGrpSpPr/>
          <p:nvPr/>
        </p:nvGrpSpPr>
        <p:grpSpPr>
          <a:xfrm>
            <a:off x="7081031" y="2090678"/>
            <a:ext cx="789443" cy="789439"/>
            <a:chOff x="846989" y="1401020"/>
            <a:chExt cx="877416" cy="877416"/>
          </a:xfrm>
          <a:effectLst/>
        </p:grpSpPr>
        <p:sp>
          <p:nvSpPr>
            <p:cNvPr id="67" name="Teardrop 11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11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31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</p:grpSp>
      <p:grpSp>
        <p:nvGrpSpPr>
          <p:cNvPr id="69" name="Group 279"/>
          <p:cNvGrpSpPr/>
          <p:nvPr/>
        </p:nvGrpSpPr>
        <p:grpSpPr>
          <a:xfrm>
            <a:off x="7979844" y="2086896"/>
            <a:ext cx="799743" cy="799738"/>
            <a:chOff x="846989" y="1401020"/>
            <a:chExt cx="877416" cy="877416"/>
          </a:xfrm>
          <a:effectLst/>
        </p:grpSpPr>
        <p:sp>
          <p:nvSpPr>
            <p:cNvPr id="70" name="Teardrop 1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Oval 11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21%</a:t>
              </a:r>
            </a:p>
          </p:txBody>
        </p:sp>
      </p:grpSp>
      <p:grpSp>
        <p:nvGrpSpPr>
          <p:cNvPr id="72" name="Group 279"/>
          <p:cNvGrpSpPr/>
          <p:nvPr/>
        </p:nvGrpSpPr>
        <p:grpSpPr>
          <a:xfrm>
            <a:off x="8885116" y="2088250"/>
            <a:ext cx="794298" cy="794293"/>
            <a:chOff x="846989" y="1401020"/>
            <a:chExt cx="877416" cy="877416"/>
          </a:xfrm>
          <a:effectLst/>
        </p:grpSpPr>
        <p:sp>
          <p:nvSpPr>
            <p:cNvPr id="73" name="Teardrop 11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22%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279"/>
          <p:cNvGrpSpPr/>
          <p:nvPr/>
        </p:nvGrpSpPr>
        <p:grpSpPr>
          <a:xfrm>
            <a:off x="9787665" y="2091991"/>
            <a:ext cx="794297" cy="794292"/>
            <a:chOff x="846989" y="1401020"/>
            <a:chExt cx="877416" cy="877416"/>
          </a:xfrm>
          <a:effectLst/>
        </p:grpSpPr>
        <p:sp>
          <p:nvSpPr>
            <p:cNvPr id="76" name="Teardrop 12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Oval 12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26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05911" y="577158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900-1000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59566" y="5771582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6</a:t>
            </a:r>
            <a:r>
              <a:rPr lang="ru-RU" sz="1400" dirty="0" smtClean="0">
                <a:latin typeface="Century Gothic" panose="020B0502020202020204" pitchFamily="34" charset="0"/>
              </a:rPr>
              <a:t>00-</a:t>
            </a:r>
            <a:r>
              <a:rPr lang="en-US" sz="1400" dirty="0" smtClean="0">
                <a:latin typeface="Century Gothic" panose="020B0502020202020204" pitchFamily="34" charset="0"/>
              </a:rPr>
              <a:t>9</a:t>
            </a:r>
            <a:r>
              <a:rPr lang="ru-RU" sz="1400" dirty="0" smtClean="0">
                <a:latin typeface="Century Gothic" panose="020B0502020202020204" pitchFamily="34" charset="0"/>
              </a:rPr>
              <a:t>00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862115" y="5771582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3</a:t>
            </a:r>
            <a:r>
              <a:rPr lang="ru-RU" sz="1400" dirty="0" smtClean="0">
                <a:latin typeface="Century Gothic" panose="020B0502020202020204" pitchFamily="34" charset="0"/>
              </a:rPr>
              <a:t>00-</a:t>
            </a:r>
            <a:r>
              <a:rPr lang="en-US" sz="1400" dirty="0">
                <a:latin typeface="Century Gothic" panose="020B0502020202020204" pitchFamily="34" charset="0"/>
              </a:rPr>
              <a:t>6</a:t>
            </a:r>
            <a:r>
              <a:rPr lang="ru-RU" sz="1400" dirty="0" smtClean="0">
                <a:latin typeface="Century Gothic" panose="020B0502020202020204" pitchFamily="34" charset="0"/>
              </a:rPr>
              <a:t>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864052" y="5772309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1-3</a:t>
            </a:r>
            <a:r>
              <a:rPr lang="ru-RU" sz="1400" dirty="0" smtClean="0">
                <a:latin typeface="Century Gothic" panose="020B0502020202020204" pitchFamily="34" charset="0"/>
              </a:rPr>
              <a:t>00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96110" y="1268763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Классификация предпринимателей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объему полученной поддержки</a:t>
            </a:r>
            <a:endParaRPr lang="ru-RU" sz="4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45412"/>
          <a:stretch/>
        </p:blipFill>
        <p:spPr>
          <a:xfrm flipH="1">
            <a:off x="9276933" y="-79131"/>
            <a:ext cx="2979544" cy="144160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254416" y="611137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</a:t>
            </a:r>
            <a:r>
              <a:rPr lang="ru-RU" sz="1100" dirty="0">
                <a:latin typeface="Century Gothic" panose="020B0502020202020204" pitchFamily="34" charset="0"/>
              </a:rPr>
              <a:t>т</a:t>
            </a:r>
            <a:r>
              <a:rPr lang="ru-RU" sz="1100" dirty="0" smtClean="0">
                <a:latin typeface="Century Gothic" panose="020B0502020202020204" pitchFamily="34" charset="0"/>
              </a:rPr>
              <a:t>ысяч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7465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40" y="1929207"/>
            <a:ext cx="5705953" cy="570595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/>
          <a:stretch/>
        </p:blipFill>
        <p:spPr>
          <a:xfrm>
            <a:off x="-95250" y="2057817"/>
            <a:ext cx="323441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473" y="500747"/>
            <a:ext cx="465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Механизм поддержки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Freeform 41"/>
          <p:cNvSpPr/>
          <p:nvPr/>
        </p:nvSpPr>
        <p:spPr>
          <a:xfrm>
            <a:off x="2339336" y="2084136"/>
            <a:ext cx="963295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Freeform 42"/>
          <p:cNvSpPr/>
          <p:nvPr/>
        </p:nvSpPr>
        <p:spPr>
          <a:xfrm>
            <a:off x="3643616" y="3822770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2" name="Freeform 43"/>
          <p:cNvSpPr/>
          <p:nvPr/>
        </p:nvSpPr>
        <p:spPr>
          <a:xfrm>
            <a:off x="3643733" y="207367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3" name="Freeform 44"/>
          <p:cNvSpPr/>
          <p:nvPr/>
        </p:nvSpPr>
        <p:spPr>
          <a:xfrm>
            <a:off x="6542984" y="3837697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4" name="Freeform 45"/>
          <p:cNvSpPr/>
          <p:nvPr/>
        </p:nvSpPr>
        <p:spPr>
          <a:xfrm>
            <a:off x="9925208" y="2057817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473" y="2370919"/>
            <a:ext cx="165127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Заполнить заявление на сайте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5106" y="2094241"/>
            <a:ext cx="1851784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Приложить копии документов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 получении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товаров, работ,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услуг заявителем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69062" y="1559875"/>
            <a:ext cx="165127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Получить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Поддержку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2644" y="4018895"/>
            <a:ext cx="165127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Приложить копии платежных документов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4260" y="3932343"/>
            <a:ext cx="165127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Дождаться 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решения 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Комиссии</a:t>
            </a:r>
          </a:p>
          <a:p>
            <a:pPr algn="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(2-3 мес.)</a:t>
            </a:r>
          </a:p>
        </p:txBody>
      </p:sp>
      <p:sp>
        <p:nvSpPr>
          <p:cNvPr id="29" name="Freeform 45"/>
          <p:cNvSpPr>
            <a:spLocks noEditPoints="1"/>
          </p:cNvSpPr>
          <p:nvPr/>
        </p:nvSpPr>
        <p:spPr bwMode="auto">
          <a:xfrm>
            <a:off x="10213845" y="2346454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4" y="2236690"/>
            <a:ext cx="634644" cy="6367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8" y="4004584"/>
            <a:ext cx="602900" cy="6029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48" y="2286032"/>
            <a:ext cx="509006" cy="5090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74" y="3979645"/>
            <a:ext cx="681267" cy="681267"/>
          </a:xfrm>
          <a:prstGeom prst="rect">
            <a:avLst/>
          </a:prstGeom>
          <a:noFill/>
        </p:spPr>
      </p:pic>
      <p:cxnSp>
        <p:nvCxnSpPr>
          <p:cNvPr id="32" name="Straight Connector 43"/>
          <p:cNvCxnSpPr/>
          <p:nvPr/>
        </p:nvCxnSpPr>
        <p:spPr>
          <a:xfrm flipV="1">
            <a:off x="2824622" y="3409650"/>
            <a:ext cx="7570079" cy="315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8"/>
          <p:cNvCxnSpPr/>
          <p:nvPr/>
        </p:nvCxnSpPr>
        <p:spPr>
          <a:xfrm>
            <a:off x="2813350" y="3128790"/>
            <a:ext cx="0" cy="321711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0"/>
          <p:cNvCxnSpPr/>
          <p:nvPr/>
        </p:nvCxnSpPr>
        <p:spPr>
          <a:xfrm flipV="1">
            <a:off x="4119980" y="3432282"/>
            <a:ext cx="0" cy="326110"/>
          </a:xfrm>
          <a:prstGeom prst="line">
            <a:avLst/>
          </a:prstGeom>
          <a:ln w="19050" cap="rnd">
            <a:solidFill>
              <a:srgbClr val="595959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7"/>
          <p:cNvCxnSpPr/>
          <p:nvPr/>
        </p:nvCxnSpPr>
        <p:spPr>
          <a:xfrm>
            <a:off x="4120530" y="3108012"/>
            <a:ext cx="0" cy="321711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1"/>
          <p:cNvCxnSpPr/>
          <p:nvPr/>
        </p:nvCxnSpPr>
        <p:spPr>
          <a:xfrm flipV="1">
            <a:off x="6994581" y="3425798"/>
            <a:ext cx="0" cy="351510"/>
          </a:xfrm>
          <a:prstGeom prst="line">
            <a:avLst/>
          </a:prstGeom>
          <a:ln w="19050" cap="rnd">
            <a:solidFill>
              <a:schemeClr val="accent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1"/>
          <p:cNvCxnSpPr/>
          <p:nvPr/>
        </p:nvCxnSpPr>
        <p:spPr>
          <a:xfrm>
            <a:off x="10394701" y="3092137"/>
            <a:ext cx="0" cy="321711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1"/>
          <p:cNvCxnSpPr/>
          <p:nvPr/>
        </p:nvCxnSpPr>
        <p:spPr>
          <a:xfrm flipV="1">
            <a:off x="8643751" y="3050664"/>
            <a:ext cx="0" cy="351510"/>
          </a:xfrm>
          <a:prstGeom prst="line">
            <a:avLst/>
          </a:prstGeom>
          <a:ln w="19050" cap="rnd">
            <a:solidFill>
              <a:schemeClr val="accent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44"/>
          <p:cNvSpPr/>
          <p:nvPr/>
        </p:nvSpPr>
        <p:spPr>
          <a:xfrm>
            <a:off x="8160487" y="202720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8" y="2236690"/>
            <a:ext cx="602900" cy="6029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83960" y="2032116"/>
            <a:ext cx="1651278" cy="8771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Подписать</a:t>
            </a:r>
          </a:p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Договор</a:t>
            </a:r>
          </a:p>
          <a:p>
            <a:pPr algn="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(оповещение придёт</a:t>
            </a:r>
          </a:p>
          <a:p>
            <a:pPr algn="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течение 5 дней</a:t>
            </a:r>
          </a:p>
          <a:p>
            <a:pPr algn="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осле одобрения)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596" y="1593353"/>
            <a:ext cx="7442263" cy="7730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473" y="500747"/>
            <a:ext cx="465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Общая информация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715" y="1868828"/>
            <a:ext cx="2358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50%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234" y="3332991"/>
            <a:ext cx="355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Компенсация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затрат на грузоперевозки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1505578" y="3141726"/>
            <a:ext cx="952184" cy="47397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>
                <a:solidFill>
                  <a:srgbClr val="1F4E79"/>
                </a:solidFill>
                <a:latin typeface="Century Gothic" panose="020B0502020202020204" pitchFamily="34" charset="0"/>
              </a:rPr>
              <a:t>Морские </a:t>
            </a:r>
            <a:endParaRPr lang="ru-RU" sz="1400" dirty="0" smtClean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перевозки</a:t>
            </a:r>
            <a:endParaRPr lang="en-US" sz="14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513558" y="2380825"/>
            <a:ext cx="952184" cy="47397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Речные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entury Gothic" panose="020B0502020202020204" pitchFamily="34" charset="0"/>
              </a:rPr>
              <a:t>перевозки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505127" y="3835708"/>
            <a:ext cx="1043555" cy="47397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Воздушные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перевозки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1" y="2313013"/>
            <a:ext cx="609600" cy="6096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" y="2978285"/>
            <a:ext cx="740469" cy="7404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62322" y="3767896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3557" y="1085522"/>
            <a:ext cx="7029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Можно обратиться </a:t>
            </a:r>
            <a:r>
              <a:rPr lang="ru-RU" sz="1400" dirty="0">
                <a:latin typeface="Century Gothic" panose="020B0502020202020204" pitchFamily="34" charset="0"/>
              </a:rPr>
              <a:t>за финансовой поддержкой неограниченное количество раз. Максимальная сумма </a:t>
            </a:r>
            <a:r>
              <a:rPr lang="ru-RU" sz="1400" dirty="0" smtClean="0">
                <a:latin typeface="Century Gothic" panose="020B0502020202020204" pitchFamily="34" charset="0"/>
              </a:rPr>
              <a:t>поддержки </a:t>
            </a:r>
            <a:r>
              <a:rPr lang="ru-RU" sz="1400" dirty="0">
                <a:latin typeface="Century Gothic" panose="020B0502020202020204" pitchFamily="34" charset="0"/>
              </a:rPr>
              <a:t>не может превышать сумму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sz="1400" dirty="0">
                <a:latin typeface="Century Gothic" panose="020B0502020202020204" pitchFamily="34" charset="0"/>
              </a:rPr>
              <a:t> млн. рублей одному СМСП за </a:t>
            </a:r>
            <a:r>
              <a:rPr lang="ru-RU" sz="1400" dirty="0" smtClean="0">
                <a:latin typeface="Century Gothic" panose="020B0502020202020204" pitchFamily="34" charset="0"/>
              </a:rPr>
              <a:t>календарный год. Расходы, понесённые до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01.06.2020</a:t>
            </a:r>
            <a:r>
              <a:rPr lang="ru-RU" sz="1400" dirty="0" smtClean="0">
                <a:latin typeface="Century Gothic" panose="020B0502020202020204" pitchFamily="34" charset="0"/>
              </a:rPr>
              <a:t> не компенсируются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773113" y="4080704"/>
            <a:ext cx="866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73113" y="3328229"/>
            <a:ext cx="866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73113" y="2585279"/>
            <a:ext cx="866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39888" y="2585279"/>
            <a:ext cx="0" cy="149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39888" y="2585279"/>
            <a:ext cx="2968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753894" y="2520510"/>
            <a:ext cx="110490" cy="11049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753894" y="3268224"/>
            <a:ext cx="110490" cy="11049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753894" y="4025459"/>
            <a:ext cx="110490" cy="11049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73989" y="2530034"/>
            <a:ext cx="110490" cy="11049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60865" y="1748097"/>
            <a:ext cx="373311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убъект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предпринимательства включен в единый реестр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МСП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 отправил заявление с полным пакетом документов</a:t>
            </a:r>
            <a:endParaRPr lang="en-US" sz="105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4427" y="2511678"/>
            <a:ext cx="5830617" cy="57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3372558"/>
            <a:ext cx="4808102" cy="270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473" y="500747"/>
            <a:ext cx="595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Кто может участвовать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8658" y="2918552"/>
            <a:ext cx="180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МСП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7802" y="2040546"/>
            <a:ext cx="3390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Субъекты малого и среднего предпринимательства, включенные в реестр наиболее пострадавших отраслей в пандемию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3" y="2237958"/>
            <a:ext cx="602371" cy="60237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57" y="1860120"/>
            <a:ext cx="557706" cy="557706"/>
          </a:xfrm>
          <a:prstGeom prst="rect">
            <a:avLst/>
          </a:prstGeom>
        </p:spPr>
      </p:pic>
      <p:cxnSp>
        <p:nvCxnSpPr>
          <p:cNvPr id="48" name="Соединительная линия уступом 47"/>
          <p:cNvCxnSpPr/>
          <p:nvPr/>
        </p:nvCxnSpPr>
        <p:spPr>
          <a:xfrm rot="5400000" flipH="1" flipV="1">
            <a:off x="4180175" y="2649079"/>
            <a:ext cx="1018207" cy="845026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6200000" flipV="1">
            <a:off x="1499621" y="3244601"/>
            <a:ext cx="833618" cy="60198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029545" y="2483573"/>
            <a:ext cx="144780" cy="1447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193765" y="3442441"/>
            <a:ext cx="144780" cy="1447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145030" y="3878531"/>
            <a:ext cx="144780" cy="1447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542440" y="3077183"/>
            <a:ext cx="144780" cy="1447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751898" y="1706373"/>
            <a:ext cx="25766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758024" y="1706373"/>
            <a:ext cx="324" cy="781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52936" y="1993617"/>
            <a:ext cx="25766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52936" y="1993617"/>
            <a:ext cx="0" cy="9518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595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Общие требования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37"/>
          <p:cNvSpPr/>
          <p:nvPr/>
        </p:nvSpPr>
        <p:spPr>
          <a:xfrm rot="10800000">
            <a:off x="8385" y="1741543"/>
            <a:ext cx="1111781" cy="677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9"/>
          <p:cNvGrpSpPr/>
          <p:nvPr/>
        </p:nvGrpSpPr>
        <p:grpSpPr>
          <a:xfrm>
            <a:off x="711314" y="1375346"/>
            <a:ext cx="5707520" cy="1040522"/>
            <a:chOff x="712330" y="1117961"/>
            <a:chExt cx="4030913" cy="872857"/>
          </a:xfrm>
        </p:grpSpPr>
        <p:grpSp>
          <p:nvGrpSpPr>
            <p:cNvPr id="7" name="Group 36"/>
            <p:cNvGrpSpPr/>
            <p:nvPr/>
          </p:nvGrpSpPr>
          <p:grpSpPr>
            <a:xfrm rot="10800000">
              <a:off x="712331" y="1117961"/>
              <a:ext cx="4030912" cy="677493"/>
              <a:chOff x="3074218" y="2072213"/>
              <a:chExt cx="4030912" cy="1017999"/>
            </a:xfrm>
            <a:solidFill>
              <a:schemeClr val="accent1"/>
            </a:solidFill>
          </p:grpSpPr>
          <p:sp>
            <p:nvSpPr>
              <p:cNvPr id="9" name="Notched Right Arrow 3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3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17"/>
          <p:cNvSpPr/>
          <p:nvPr/>
        </p:nvSpPr>
        <p:spPr>
          <a:xfrm>
            <a:off x="1976196" y="1464544"/>
            <a:ext cx="337736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Субъект предпринимательства состоит в реестре МСП и находится на учёте в ФНС</a:t>
            </a:r>
            <a:endParaRPr lang="en-US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 37"/>
          <p:cNvSpPr/>
          <p:nvPr/>
        </p:nvSpPr>
        <p:spPr>
          <a:xfrm rot="10800000">
            <a:off x="0" y="2991398"/>
            <a:ext cx="1111781" cy="677493"/>
          </a:xfrm>
          <a:prstGeom prst="rect">
            <a:avLst/>
          </a:prstGeom>
          <a:solidFill>
            <a:srgbClr val="24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9"/>
          <p:cNvGrpSpPr/>
          <p:nvPr/>
        </p:nvGrpSpPr>
        <p:grpSpPr>
          <a:xfrm>
            <a:off x="703945" y="2625201"/>
            <a:ext cx="5707520" cy="1040522"/>
            <a:chOff x="712330" y="1117961"/>
            <a:chExt cx="4030913" cy="872857"/>
          </a:xfrm>
        </p:grpSpPr>
        <p:grpSp>
          <p:nvGrpSpPr>
            <p:cNvPr id="63" name="Group 36"/>
            <p:cNvGrpSpPr/>
            <p:nvPr/>
          </p:nvGrpSpPr>
          <p:grpSpPr>
            <a:xfrm rot="10800000">
              <a:off x="712331" y="1117961"/>
              <a:ext cx="4030912" cy="677493"/>
              <a:chOff x="3074218" y="2072213"/>
              <a:chExt cx="4030912" cy="1017999"/>
            </a:xfrm>
            <a:solidFill>
              <a:schemeClr val="accent1"/>
            </a:solidFill>
          </p:grpSpPr>
          <p:sp>
            <p:nvSpPr>
              <p:cNvPr id="65" name="Notched Right Arrow 3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3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4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37"/>
          <p:cNvSpPr/>
          <p:nvPr/>
        </p:nvSpPr>
        <p:spPr>
          <a:xfrm rot="10800000">
            <a:off x="0" y="4232414"/>
            <a:ext cx="1111781" cy="6774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99"/>
          <p:cNvGrpSpPr/>
          <p:nvPr/>
        </p:nvGrpSpPr>
        <p:grpSpPr>
          <a:xfrm>
            <a:off x="703945" y="3866217"/>
            <a:ext cx="5707520" cy="1040522"/>
            <a:chOff x="712330" y="1117961"/>
            <a:chExt cx="4030913" cy="872857"/>
          </a:xfrm>
        </p:grpSpPr>
        <p:grpSp>
          <p:nvGrpSpPr>
            <p:cNvPr id="73" name="Group 36"/>
            <p:cNvGrpSpPr/>
            <p:nvPr/>
          </p:nvGrpSpPr>
          <p:grpSpPr>
            <a:xfrm rot="10800000">
              <a:off x="712331" y="1117961"/>
              <a:ext cx="4030912" cy="677493"/>
              <a:chOff x="3074218" y="2072213"/>
              <a:chExt cx="4030912" cy="1017999"/>
            </a:xfrm>
            <a:solidFill>
              <a:schemeClr val="accent1"/>
            </a:solidFill>
          </p:grpSpPr>
          <p:sp>
            <p:nvSpPr>
              <p:cNvPr id="75" name="Notched Right Arrow 3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3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37"/>
          <p:cNvSpPr/>
          <p:nvPr/>
        </p:nvSpPr>
        <p:spPr>
          <a:xfrm rot="10800000">
            <a:off x="-4" y="5473387"/>
            <a:ext cx="1111781" cy="980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9"/>
          <p:cNvGrpSpPr/>
          <p:nvPr/>
        </p:nvGrpSpPr>
        <p:grpSpPr>
          <a:xfrm>
            <a:off x="703944" y="5113273"/>
            <a:ext cx="5707520" cy="1340867"/>
            <a:chOff x="712330" y="1117961"/>
            <a:chExt cx="4030913" cy="872857"/>
          </a:xfrm>
        </p:grpSpPr>
        <p:grpSp>
          <p:nvGrpSpPr>
            <p:cNvPr id="93" name="Group 36"/>
            <p:cNvGrpSpPr/>
            <p:nvPr/>
          </p:nvGrpSpPr>
          <p:grpSpPr>
            <a:xfrm rot="10800000">
              <a:off x="712331" y="1117961"/>
              <a:ext cx="4030912" cy="677493"/>
              <a:chOff x="3074218" y="2072213"/>
              <a:chExt cx="4030912" cy="1017999"/>
            </a:xfrm>
            <a:solidFill>
              <a:schemeClr val="accent1"/>
            </a:solidFill>
          </p:grpSpPr>
          <p:sp>
            <p:nvSpPr>
              <p:cNvPr id="95" name="Notched Right Arrow 34"/>
              <p:cNvSpPr/>
              <p:nvPr/>
            </p:nvSpPr>
            <p:spPr>
              <a:xfrm>
                <a:off x="3074218" y="2072213"/>
                <a:ext cx="2878772" cy="1017999"/>
              </a:xfrm>
              <a:prstGeom prst="notchedRightArrow">
                <a:avLst>
                  <a:gd name="adj1" fmla="val 100000"/>
                  <a:gd name="adj2" fmla="val 5146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35"/>
              <p:cNvSpPr/>
              <p:nvPr/>
            </p:nvSpPr>
            <p:spPr>
              <a:xfrm>
                <a:off x="5032856" y="2072213"/>
                <a:ext cx="2072274" cy="1017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Rectangle 17"/>
          <p:cNvSpPr/>
          <p:nvPr/>
        </p:nvSpPr>
        <p:spPr>
          <a:xfrm>
            <a:off x="1976196" y="2705851"/>
            <a:ext cx="337736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Субъект МСП осуществляет деятельность на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территории Норильска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7"/>
          <p:cNvSpPr/>
          <p:nvPr/>
        </p:nvSpPr>
        <p:spPr>
          <a:xfrm>
            <a:off x="1976196" y="3946866"/>
            <a:ext cx="371975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Субъект МСП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входит в реестр пострадавших отраслей экономики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период пандемии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850195" y="5158036"/>
            <a:ext cx="4146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Товары, доставляемые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Норильск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должны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соответствовать ОКВЭД СМСП </a:t>
            </a:r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не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должны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включать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продукты питания, подакцизные товары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1073342" y="1372211"/>
            <a:ext cx="689292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1073342" y="2625274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1073342" y="3866290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1073342" y="5113346"/>
            <a:ext cx="68608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04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055">
            <a:off x="8468359" y="70269"/>
            <a:ext cx="4874879" cy="274333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00">
            <a:off x="6436954" y="1964852"/>
            <a:ext cx="3858622" cy="217143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351">
            <a:off x="9101658" y="3538386"/>
            <a:ext cx="3317832" cy="186711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498">
            <a:off x="7024214" y="4829385"/>
            <a:ext cx="2713476" cy="1527009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7" r="41632"/>
          <a:stretch/>
        </p:blipFill>
        <p:spPr>
          <a:xfrm rot="19410856">
            <a:off x="5604884" y="-699570"/>
            <a:ext cx="3549795" cy="24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73" y="500747"/>
            <a:ext cx="542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Виды деятельности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7203" y="2520444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Транспортная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24689" y="2509353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Культура, организация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досуга и развлечений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85637" y="3210531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Физкультурно-оздоровительная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деятельность и спорт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03989" y="4204082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 тур. агентств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организаций, предоставляющих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услуги в сфере туризма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7820" y="3925840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Гостиничный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бизнес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46013" y="4620710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Общественное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питание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03989" y="2514147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 организаций доп.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образования, негосударственных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образовательных учреждений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10404" y="4582906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 по организации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конференций и выставок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24689" y="3857826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 по предоставлению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бытовых услуг населению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33856" y="5233661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Деятельность в области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здравоохранения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03989" y="3363411"/>
            <a:ext cx="205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Розничная торговля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непродовольственными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товарами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57791" y="322314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СМИ и печатная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продукция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6473" y="1114787"/>
            <a:ext cx="54185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Здесь описаны основные направления по ОКВЭД.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олее подробно с перечнем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можно ознакомиться в </a:t>
            </a:r>
            <a:r>
              <a:rPr lang="ru-RU" sz="1400" dirty="0" smtClean="0">
                <a:latin typeface="Century Gothic" panose="020B0502020202020204" pitchFamily="34" charset="0"/>
              </a:rPr>
              <a:t>Постановлении </a:t>
            </a:r>
            <a:r>
              <a:rPr lang="ru-RU" sz="1400" dirty="0">
                <a:latin typeface="Century Gothic" panose="020B0502020202020204" pitchFamily="34" charset="0"/>
              </a:rPr>
              <a:t>Правительства РФ от 03.04.2020 №</a:t>
            </a:r>
            <a:r>
              <a:rPr lang="ru-RU" sz="1400" dirty="0" smtClean="0">
                <a:latin typeface="Century Gothic" panose="020B0502020202020204" pitchFamily="34" charset="0"/>
              </a:rPr>
              <a:t>434 (внесены </a:t>
            </a:r>
            <a:r>
              <a:rPr lang="ru-RU" sz="1400" dirty="0">
                <a:latin typeface="Century Gothic" panose="020B0502020202020204" pitchFamily="34" charset="0"/>
              </a:rPr>
              <a:t>изменения </a:t>
            </a:r>
            <a:r>
              <a:rPr lang="ru-RU" sz="1400" dirty="0" smtClean="0">
                <a:latin typeface="Century Gothic" panose="020B0502020202020204" pitchFamily="34" charset="0"/>
              </a:rPr>
              <a:t>постановлением </a:t>
            </a:r>
            <a:r>
              <a:rPr lang="ru-RU" sz="1400" dirty="0">
                <a:latin typeface="Century Gothic" panose="020B0502020202020204" pitchFamily="34" charset="0"/>
              </a:rPr>
              <a:t>Правительства РФ </a:t>
            </a:r>
            <a:r>
              <a:rPr lang="ru-RU" sz="1400" dirty="0" smtClean="0">
                <a:latin typeface="Century Gothic" panose="020B0502020202020204" pitchFamily="34" charset="0"/>
              </a:rPr>
              <a:t>от </a:t>
            </a:r>
            <a:r>
              <a:rPr lang="ru-RU" sz="1400" dirty="0">
                <a:latin typeface="Century Gothic" panose="020B0502020202020204" pitchFamily="34" charset="0"/>
              </a:rPr>
              <a:t>26.06.2020 г. №</a:t>
            </a:r>
            <a:r>
              <a:rPr lang="ru-RU" sz="1400" dirty="0" smtClean="0">
                <a:latin typeface="Century Gothic" panose="020B0502020202020204" pitchFamily="34" charset="0"/>
              </a:rPr>
              <a:t>927)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7" y="2567140"/>
            <a:ext cx="414969" cy="4149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20" y="4218996"/>
            <a:ext cx="613600" cy="613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" y="5279643"/>
            <a:ext cx="369700" cy="369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5" y="2681360"/>
            <a:ext cx="346530" cy="3465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22" y="3266731"/>
            <a:ext cx="349263" cy="349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23" y="3519651"/>
            <a:ext cx="397514" cy="3975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0" y="3267256"/>
            <a:ext cx="404940" cy="4049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5" y="3857826"/>
            <a:ext cx="429729" cy="4297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05" y="4612769"/>
            <a:ext cx="417032" cy="4170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8" y="4656256"/>
            <a:ext cx="388315" cy="3883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79" y="2543010"/>
            <a:ext cx="427858" cy="4278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64" y="3961386"/>
            <a:ext cx="372532" cy="37253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03385" y="2268415"/>
            <a:ext cx="106826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002">
            <a:off x="1597648" y="-1403634"/>
            <a:ext cx="4481854" cy="4481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473" y="500747"/>
            <a:ext cx="278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Документы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1381125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750" y="1278909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0575" y="1381125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5325" y="1278909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77250" y="1381125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82000" y="1278909"/>
            <a:ext cx="3276600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19650" y="1905000"/>
            <a:ext cx="274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Платёжные </a:t>
            </a:r>
            <a:r>
              <a:rPr lang="ru-RU" sz="1400" dirty="0">
                <a:latin typeface="Century Gothic" panose="020B0502020202020204" pitchFamily="34" charset="0"/>
              </a:rPr>
              <a:t>документы, подтверждающие осуществление </a:t>
            </a:r>
            <a:r>
              <a:rPr lang="ru-RU" sz="1400" dirty="0" smtClean="0">
                <a:latin typeface="Century Gothic" panose="020B0502020202020204" pitchFamily="34" charset="0"/>
              </a:rPr>
              <a:t>расходов: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Счета-фактуры;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Счета;</a:t>
            </a: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Безналичный расчёт </a:t>
            </a:r>
            <a:r>
              <a:rPr lang="ru-RU" sz="1400" dirty="0">
                <a:latin typeface="Century Gothic" panose="020B0502020202020204" pitchFamily="34" charset="0"/>
              </a:rPr>
              <a:t>- </a:t>
            </a:r>
            <a:r>
              <a:rPr lang="ru-RU" sz="1400" dirty="0" smtClean="0">
                <a:latin typeface="Century Gothic" panose="020B0502020202020204" pitchFamily="34" charset="0"/>
              </a:rPr>
              <a:t>платёжные поручения;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Наличный расчёт – кассовые</a:t>
            </a:r>
            <a:r>
              <a:rPr lang="en-US" sz="1400" dirty="0" smtClean="0">
                <a:latin typeface="Century Gothic" panose="020B0502020202020204" pitchFamily="34" charset="0"/>
              </a:rPr>
              <a:t>/</a:t>
            </a:r>
            <a:r>
              <a:rPr lang="ru-RU" sz="1400" dirty="0" smtClean="0">
                <a:latin typeface="Century Gothic" panose="020B0502020202020204" pitchFamily="34" charset="0"/>
              </a:rPr>
              <a:t>товарные чеки и</a:t>
            </a:r>
            <a:r>
              <a:rPr lang="en-US" sz="1400" dirty="0" smtClean="0">
                <a:latin typeface="Century Gothic" panose="020B0502020202020204" pitchFamily="34" charset="0"/>
              </a:rPr>
              <a:t>/</a:t>
            </a:r>
            <a:r>
              <a:rPr lang="ru-RU" sz="1400" dirty="0" smtClean="0">
                <a:latin typeface="Century Gothic" panose="020B0502020202020204" pitchFamily="34" charset="0"/>
              </a:rPr>
              <a:t>или квитанции 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к </a:t>
            </a:r>
            <a:r>
              <a:rPr lang="ru-RU" sz="1400" dirty="0">
                <a:latin typeface="Century Gothic" panose="020B0502020202020204" pitchFamily="34" charset="0"/>
              </a:rPr>
              <a:t>приходным кассовым ордерам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3950" y="1905000"/>
            <a:ext cx="2743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Д</a:t>
            </a:r>
            <a:r>
              <a:rPr lang="ru-RU" sz="1400" dirty="0" smtClean="0">
                <a:latin typeface="Century Gothic" panose="020B0502020202020204" pitchFamily="34" charset="0"/>
              </a:rPr>
              <a:t>окументы</a:t>
            </a:r>
            <a:r>
              <a:rPr lang="ru-RU" sz="1400" dirty="0">
                <a:latin typeface="Century Gothic" panose="020B0502020202020204" pitchFamily="34" charset="0"/>
              </a:rPr>
              <a:t>, подтверждающие получение работ, услуг заявителем: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Т</a:t>
            </a:r>
            <a:r>
              <a:rPr lang="ru-RU" sz="1400" dirty="0" smtClean="0">
                <a:latin typeface="Century Gothic" panose="020B0502020202020204" pitchFamily="34" charset="0"/>
              </a:rPr>
              <a:t>оварно-транспортные накладные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А</a:t>
            </a:r>
            <a:r>
              <a:rPr lang="ru-RU" sz="1400" dirty="0" smtClean="0">
                <a:latin typeface="Century Gothic" panose="020B0502020202020204" pitchFamily="34" charset="0"/>
              </a:rPr>
              <a:t>кты приёма-передачи </a:t>
            </a:r>
            <a:r>
              <a:rPr lang="ru-RU" sz="1400" dirty="0">
                <a:latin typeface="Century Gothic" panose="020B0502020202020204" pitchFamily="34" charset="0"/>
              </a:rPr>
              <a:t>выполненных работ (оказанных услуг)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1905000"/>
            <a:ext cx="2523530" cy="44862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3938" y="190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Заявление на сайте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(отсканируйте </a:t>
            </a:r>
            <a:r>
              <a:rPr lang="en-US" sz="1400" dirty="0" smtClean="0">
                <a:latin typeface="Century Gothic" panose="020B0502020202020204" pitchFamily="34" charset="0"/>
              </a:rPr>
              <a:t>QR-</a:t>
            </a:r>
            <a:r>
              <a:rPr lang="ru-RU" sz="1400" dirty="0" smtClean="0">
                <a:latin typeface="Century Gothic" panose="020B0502020202020204" pitchFamily="34" charset="0"/>
              </a:rPr>
              <a:t>код)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1077</Words>
  <Application>Microsoft Office PowerPoint</Application>
  <PresentationFormat>Широкоэкранный</PresentationFormat>
  <Paragraphs>218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FontAwesome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ARN</cp:lastModifiedBy>
  <cp:revision>257</cp:revision>
  <dcterms:created xsi:type="dcterms:W3CDTF">2021-01-22T03:48:06Z</dcterms:created>
  <dcterms:modified xsi:type="dcterms:W3CDTF">2021-01-29T03:24:29Z</dcterms:modified>
</cp:coreProperties>
</file>